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embeddedFontLs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544180-0FBE-44B3-BD1C-66AD314277ED}">
  <a:tblStyle styleId="{CF544180-0FBE-44B3-BD1C-66AD314277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21" Type="http://schemas.openxmlformats.org/officeDocument/2006/relationships/slide" Target="slides/slide14.xml"/><Relationship Id="rId68" Type="http://schemas.openxmlformats.org/officeDocument/2006/relationships/slide" Target="slides/slide61.xml"/><Relationship Id="rId16" Type="http://schemas.openxmlformats.org/officeDocument/2006/relationships/slide" Target="slides/slide9.xml"/><Relationship Id="rId74" Type="http://schemas.openxmlformats.org/officeDocument/2006/relationships/slide" Target="slides/slide67.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11" Type="http://schemas.openxmlformats.org/officeDocument/2006/relationships/slide" Target="slides/slide4.xml"/><Relationship Id="rId58" Type="http://schemas.openxmlformats.org/officeDocument/2006/relationships/slide" Target="slides/slide51.xml"/><Relationship Id="rId79" Type="http://schemas.openxmlformats.org/officeDocument/2006/relationships/customXml" Target="../customXml/item1.xml"/><Relationship Id="rId5" Type="http://schemas.openxmlformats.org/officeDocument/2006/relationships/slideMaster" Target="slideMasters/slideMaster1.xml"/><Relationship Id="rId61" Type="http://schemas.openxmlformats.org/officeDocument/2006/relationships/slide" Target="slides/slide54.xml"/><Relationship Id="rId19" Type="http://schemas.openxmlformats.org/officeDocument/2006/relationships/slide" Target="slides/slide12.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77" Type="http://schemas.openxmlformats.org/officeDocument/2006/relationships/font" Target="fonts/Roboto-italic.fntdata"/><Relationship Id="rId35" Type="http://schemas.openxmlformats.org/officeDocument/2006/relationships/slide" Target="slides/slide28.xml"/><Relationship Id="rId64" Type="http://schemas.openxmlformats.org/officeDocument/2006/relationships/slide" Target="slides/slide57.xml"/><Relationship Id="rId22" Type="http://schemas.openxmlformats.org/officeDocument/2006/relationships/slide" Target="slides/slide15.xml"/><Relationship Id="rId69" Type="http://schemas.openxmlformats.org/officeDocument/2006/relationships/slide" Target="slides/slide62.xml"/><Relationship Id="rId27" Type="http://schemas.openxmlformats.org/officeDocument/2006/relationships/slide" Target="slides/slide20.xml"/><Relationship Id="rId56" Type="http://schemas.openxmlformats.org/officeDocument/2006/relationships/slide" Target="slides/slide49.xml"/><Relationship Id="rId14" Type="http://schemas.openxmlformats.org/officeDocument/2006/relationships/slide" Target="slides/slide7.xml"/><Relationship Id="rId8" Type="http://schemas.openxmlformats.org/officeDocument/2006/relationships/slide" Target="slides/slide1.xml"/><Relationship Id="rId72" Type="http://schemas.openxmlformats.org/officeDocument/2006/relationships/slide" Target="slides/slide65.xml"/><Relationship Id="rId51" Type="http://schemas.openxmlformats.org/officeDocument/2006/relationships/slide" Target="slides/slide44.xml"/><Relationship Id="rId80" Type="http://schemas.openxmlformats.org/officeDocument/2006/relationships/customXml" Target="../customXml/item2.xml"/><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67" Type="http://schemas.openxmlformats.org/officeDocument/2006/relationships/slide" Target="slides/slide60.xml"/><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slide" Target="slides/slide52.xml"/><Relationship Id="rId17" Type="http://schemas.openxmlformats.org/officeDocument/2006/relationships/slide" Target="slides/slide10.xml"/><Relationship Id="rId41" Type="http://schemas.openxmlformats.org/officeDocument/2006/relationships/slide" Target="slides/slide34.xml"/><Relationship Id="rId75" Type="http://schemas.openxmlformats.org/officeDocument/2006/relationships/font" Target="fonts/Roboto-regular.fntdata"/><Relationship Id="rId70" Type="http://schemas.openxmlformats.org/officeDocument/2006/relationships/slide" Target="slides/slide63.xml"/><Relationship Id="rId62" Type="http://schemas.openxmlformats.org/officeDocument/2006/relationships/slide" Target="slides/slide55.xml"/><Relationship Id="rId20" Type="http://schemas.openxmlformats.org/officeDocument/2006/relationships/slide" Target="slides/slide13.xml"/><Relationship Id="rId54" Type="http://schemas.openxmlformats.org/officeDocument/2006/relationships/slide" Target="slides/slide47.xml"/><Relationship Id="rId1" Type="http://schemas.openxmlformats.org/officeDocument/2006/relationships/theme" Target="theme/theme1.xml"/><Relationship Id="rId6" Type="http://schemas.openxmlformats.org/officeDocument/2006/relationships/slideMaster" Target="slideMasters/slideMaster2.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slide" Target="slides/slide50.xml"/><Relationship Id="rId15" Type="http://schemas.openxmlformats.org/officeDocument/2006/relationships/slide" Target="slides/slide8.xml"/><Relationship Id="rId44" Type="http://schemas.openxmlformats.org/officeDocument/2006/relationships/slide" Target="slides/slide37.xml"/><Relationship Id="rId73" Type="http://schemas.openxmlformats.org/officeDocument/2006/relationships/slide" Target="slides/slide66.xml"/><Relationship Id="rId31" Type="http://schemas.openxmlformats.org/officeDocument/2006/relationships/slide" Target="slides/slide24.xml"/><Relationship Id="rId78" Type="http://schemas.openxmlformats.org/officeDocument/2006/relationships/font" Target="fonts/Roboto-boldItalic.fntdata"/><Relationship Id="rId65" Type="http://schemas.openxmlformats.org/officeDocument/2006/relationships/slide" Target="slides/slide58.xml"/><Relationship Id="rId60" Type="http://schemas.openxmlformats.org/officeDocument/2006/relationships/slide" Target="slides/slide53.xml"/><Relationship Id="rId52" Type="http://schemas.openxmlformats.org/officeDocument/2006/relationships/slide" Target="slides/slide45.xml"/><Relationship Id="rId10" Type="http://schemas.openxmlformats.org/officeDocument/2006/relationships/slide" Target="slides/slide3.xml"/><Relationship Id="rId81" Type="http://schemas.openxmlformats.org/officeDocument/2006/relationships/customXml" Target="../customXml/item3.xml"/><Relationship Id="rId4" Type="http://schemas.openxmlformats.org/officeDocument/2006/relationships/tableStyles" Target="tableStyles.xml"/><Relationship Id="rId9" Type="http://schemas.openxmlformats.org/officeDocument/2006/relationships/slide" Target="slides/slide2.xml"/><Relationship Id="rId39" Type="http://schemas.openxmlformats.org/officeDocument/2006/relationships/slide" Target="slides/slide32.xml"/><Relationship Id="rId13" Type="http://schemas.openxmlformats.org/officeDocument/2006/relationships/slide" Target="slides/slide6.xml"/><Relationship Id="rId18" Type="http://schemas.openxmlformats.org/officeDocument/2006/relationships/slide" Target="slides/slide11.xml"/><Relationship Id="rId76" Type="http://schemas.openxmlformats.org/officeDocument/2006/relationships/font" Target="fonts/Roboto-bold.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notesMaster" Target="notesMasters/notesMaster1.xml"/><Relationship Id="rId71" Type="http://schemas.openxmlformats.org/officeDocument/2006/relationships/slide" Target="slides/slide64.xml"/><Relationship Id="rId2" Type="http://schemas.openxmlformats.org/officeDocument/2006/relationships/viewProps" Target="viewProps.xml"/><Relationship Id="rId29" Type="http://schemas.openxmlformats.org/officeDocument/2006/relationships/slide" Target="slides/slide22.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24"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z0Ry_3_qhD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J1twbrHel3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c326b7f0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c326b7f0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c326b7f0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c326b7f0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Outliers: These are data points which have huge </a:t>
            </a:r>
            <a:r>
              <a:rPr lang="en"/>
              <a:t>variation</a:t>
            </a:r>
            <a:r>
              <a:rPr lang="en"/>
              <a:t> from the general trend of the data. These data points are either really low or are really high and pull the mean value in the same direction, which is often misleading.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c326b7f0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c326b7f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c326b7f0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c326b7f0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c326b7f0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c326b7f0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c326b7f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c326b7f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c326b7f0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c326b7f0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c326b7f0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c326b7f0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c326b7f0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c326b7f0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a39f29a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a39f29ad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a0e04f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a0e04f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c326b7f0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c326b7f0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bell is perfectly shaped as shown above, the data is said to be </a:t>
            </a:r>
            <a:r>
              <a:rPr lang="en"/>
              <a:t>symmetric</a:t>
            </a:r>
            <a:r>
              <a:rPr lang="en"/>
              <a:t> as the the amount of data on the right is equal to the data on the left. In this case where the data has perfectly normal curve, the mean = median = mode. All the 3 measures will be in the center, shown by the 0th mark above.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39f29a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a39f29a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a634d29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a634d29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a634d29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a634d29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a634d29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a634d29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class 1 data has data points far away from the mean as well like -10 and 30. Class 2 on the other hand has values near the mean, even if we take the 2 </a:t>
            </a:r>
            <a:r>
              <a:rPr lang="en"/>
              <a:t>extreme</a:t>
            </a:r>
            <a:r>
              <a:rPr lang="en"/>
              <a:t> points i.e. the highest and the lowest points they are 8 and 12 which are nearer to the mean </a:t>
            </a:r>
            <a:r>
              <a:rPr lang="en"/>
              <a:t>compared</a:t>
            </a:r>
            <a:r>
              <a:rPr lang="en"/>
              <a:t> to class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a634d29c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a634d29c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a634d29c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a634d29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a634d29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a634d29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a634d29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a634d29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a634d29c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a634d29c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class 1’s standard deviation is 10 times more that class 2’s standard deviation, the data is more spread in the 1st class. If we go on to see the data for the 1st class, we would find that the difference between the mean and the nearest values (0 and 20) are 10 units away from it. In the 2nd class the difference between the mean and the values near to it (09 and 11) only have a </a:t>
            </a:r>
            <a:r>
              <a:rPr lang="en"/>
              <a:t>difference</a:t>
            </a:r>
            <a:r>
              <a:rPr lang="en"/>
              <a:t> of 1 unit.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 one unit increase in class 2 is approximately 10 units change in class 1. That’s exactly what we infered from the standard deviation.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875657a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875657a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a634d29c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a634d29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f37993c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f37993c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f37993cb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f37993c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f37993cb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f37993c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f37993c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f37993c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f37993c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f37993c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f37993c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f37993c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is present once so the favourable outcomes possible is 1.</a:t>
            </a:r>
            <a:endParaRPr/>
          </a:p>
          <a:p>
            <a:pPr indent="0" lvl="0" marL="0" rtl="0" algn="l">
              <a:spcBef>
                <a:spcPts val="0"/>
              </a:spcBef>
              <a:spcAft>
                <a:spcPts val="0"/>
              </a:spcAft>
              <a:buNone/>
            </a:pPr>
            <a:r>
              <a:rPr lang="en"/>
              <a:t>Now that there are 6 numbers in a die or there are 6 sides to a die, the total number of possible outcomes is 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f37993c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f37993c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f37993cb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f37993cb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37993cb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37993cb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875657a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875657a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f37993c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f37993c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f16d4fa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f16d4fa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bddb6f7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bddb6f7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bddb6f7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bddb6f7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bddb6f7a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bddb6f7a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bddb6f7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bddb6f7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922d641c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922d641c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f922d641c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f922d641c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922d641c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922d641c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bddb6f7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bddb6f7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875657a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875657a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bddb6f7a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bddb6f7a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bddb6f7a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bddb6f7a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922d641c2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922d641c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922d641c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922d641c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922d641c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922d641c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bddb6f7a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bddb6f7a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902aa95c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902aa95c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f902aa95cd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f902aa95c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902aa95cd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902aa95c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902aa95cd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902aa95cd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ighlight>
                  <a:srgbClr val="FFFFFF"/>
                </a:highlight>
                <a:latin typeface="Roboto"/>
                <a:ea typeface="Roboto"/>
                <a:cs typeface="Roboto"/>
                <a:sym typeface="Roboto"/>
                <a:hlinkClick r:id="rId2"/>
              </a:rPr>
              <a:t>Introduction to Sampling Distributions</a:t>
            </a:r>
            <a:endParaRPr sz="14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92929"/>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c326b7f0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c326b7f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902aa95cd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f902aa95c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2"/>
              </a:rPr>
              <a:t>Standard Error of the Mean</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902aa95cd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902aa95cd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02aa95cd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02aa95cd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902aa95cd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902aa95cd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02aa95cd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02aa95cd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902aa95cd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902aa95cd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02aa95cd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02aa95cd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02aa95cd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02aa95cd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a1b4ad8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a1b4ad8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c326b7f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c326b7f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 : the data that </a:t>
            </a:r>
            <a:r>
              <a:rPr lang="en"/>
              <a:t>considered</a:t>
            </a:r>
            <a:r>
              <a:rPr lang="en"/>
              <a:t> all the possible values out there (example : the population of India)</a:t>
            </a:r>
            <a:endParaRPr/>
          </a:p>
          <a:p>
            <a:pPr indent="0" lvl="0" marL="0" rtl="0" algn="l">
              <a:spcBef>
                <a:spcPts val="0"/>
              </a:spcBef>
              <a:spcAft>
                <a:spcPts val="0"/>
              </a:spcAft>
              <a:buNone/>
            </a:pPr>
            <a:r>
              <a:rPr lang="en"/>
              <a:t>Sample : it’s the part of the </a:t>
            </a:r>
            <a:r>
              <a:rPr lang="en"/>
              <a:t>population which is used a reference/ representation of the entire population (20-30 people from each state)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c326b7f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c326b7f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5" name="Shape 85"/>
        <p:cNvGrpSpPr/>
        <p:nvPr/>
      </p:nvGrpSpPr>
      <p:grpSpPr>
        <a:xfrm>
          <a:off x="0" y="0"/>
          <a:ext cx="0" cy="0"/>
          <a:chOff x="0" y="0"/>
          <a:chExt cx="0" cy="0"/>
        </a:xfrm>
      </p:grpSpPr>
      <p:grpSp>
        <p:nvGrpSpPr>
          <p:cNvPr id="86" name="Google Shape;86;p14"/>
          <p:cNvGrpSpPr/>
          <p:nvPr/>
        </p:nvGrpSpPr>
        <p:grpSpPr>
          <a:xfrm>
            <a:off x="6098378" y="5"/>
            <a:ext cx="3045625" cy="2030570"/>
            <a:chOff x="6098378" y="5"/>
            <a:chExt cx="3045625" cy="2030570"/>
          </a:xfrm>
        </p:grpSpPr>
        <p:sp>
          <p:nvSpPr>
            <p:cNvPr id="87" name="Google Shape;87;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3" name="Google Shape;93;p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5" name="Shape 95"/>
        <p:cNvGrpSpPr/>
        <p:nvPr/>
      </p:nvGrpSpPr>
      <p:grpSpPr>
        <a:xfrm>
          <a:off x="0" y="0"/>
          <a:ext cx="0" cy="0"/>
          <a:chOff x="0" y="0"/>
          <a:chExt cx="0" cy="0"/>
        </a:xfrm>
      </p:grpSpPr>
      <p:grpSp>
        <p:nvGrpSpPr>
          <p:cNvPr id="96" name="Google Shape;96;p15"/>
          <p:cNvGrpSpPr/>
          <p:nvPr/>
        </p:nvGrpSpPr>
        <p:grpSpPr>
          <a:xfrm>
            <a:off x="6098378" y="5"/>
            <a:ext cx="3045625" cy="2030570"/>
            <a:chOff x="6098378" y="5"/>
            <a:chExt cx="3045625" cy="2030570"/>
          </a:xfrm>
        </p:grpSpPr>
        <p:sp>
          <p:nvSpPr>
            <p:cNvPr id="97" name="Google Shape;97;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5"/>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03" name="Google Shape;103;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grpSp>
        <p:nvGrpSpPr>
          <p:cNvPr id="105" name="Google Shape;105;p16"/>
          <p:cNvGrpSpPr/>
          <p:nvPr/>
        </p:nvGrpSpPr>
        <p:grpSpPr>
          <a:xfrm>
            <a:off x="0" y="3903669"/>
            <a:ext cx="9144000" cy="1239925"/>
            <a:chOff x="0" y="3903669"/>
            <a:chExt cx="9144000" cy="1239925"/>
          </a:xfrm>
        </p:grpSpPr>
        <p:sp>
          <p:nvSpPr>
            <p:cNvPr id="106" name="Google Shape;106;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7"/>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7" name="Google Shape;117;p17"/>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 name="Google Shape;118;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5" name="Google Shape;125;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26" name="Shape 126"/>
        <p:cNvGrpSpPr/>
        <p:nvPr/>
      </p:nvGrpSpPr>
      <p:grpSpPr>
        <a:xfrm>
          <a:off x="0" y="0"/>
          <a:ext cx="0" cy="0"/>
          <a:chOff x="0" y="0"/>
          <a:chExt cx="0" cy="0"/>
        </a:xfrm>
      </p:grpSpPr>
      <p:grpSp>
        <p:nvGrpSpPr>
          <p:cNvPr id="127" name="Google Shape;127;p20"/>
          <p:cNvGrpSpPr/>
          <p:nvPr/>
        </p:nvGrpSpPr>
        <p:grpSpPr>
          <a:xfrm>
            <a:off x="6098378" y="5"/>
            <a:ext cx="3045625" cy="2030570"/>
            <a:chOff x="6098378" y="5"/>
            <a:chExt cx="3045625" cy="2030570"/>
          </a:xfrm>
        </p:grpSpPr>
        <p:sp>
          <p:nvSpPr>
            <p:cNvPr id="128" name="Google Shape;128;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4" name="Google Shape;134;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8" name="Google Shape;138;p21"/>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1"/>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41" name="Google Shape;141;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22"/>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44" name="Google Shape;144;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45" name="Shape 145"/>
        <p:cNvGrpSpPr/>
        <p:nvPr/>
      </p:nvGrpSpPr>
      <p:grpSpPr>
        <a:xfrm>
          <a:off x="0" y="0"/>
          <a:ext cx="0" cy="0"/>
          <a:chOff x="0" y="0"/>
          <a:chExt cx="0" cy="0"/>
        </a:xfrm>
      </p:grpSpPr>
      <p:grpSp>
        <p:nvGrpSpPr>
          <p:cNvPr id="146" name="Google Shape;146;p23"/>
          <p:cNvGrpSpPr/>
          <p:nvPr/>
        </p:nvGrpSpPr>
        <p:grpSpPr>
          <a:xfrm>
            <a:off x="6098378" y="5"/>
            <a:ext cx="3045625" cy="2030570"/>
            <a:chOff x="6098378" y="5"/>
            <a:chExt cx="3045625" cy="2030570"/>
          </a:xfrm>
        </p:grpSpPr>
        <p:sp>
          <p:nvSpPr>
            <p:cNvPr id="147" name="Google Shape;147;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3" name="Google Shape;153;p23"/>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154" name="Google Shape;154;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 name="Shape 155"/>
        <p:cNvGrpSpPr/>
        <p:nvPr/>
      </p:nvGrpSpPr>
      <p:grpSpPr>
        <a:xfrm>
          <a:off x="0" y="0"/>
          <a:ext cx="0" cy="0"/>
          <a:chOff x="0" y="0"/>
          <a:chExt cx="0" cy="0"/>
        </a:xfrm>
      </p:grpSpPr>
      <p:sp>
        <p:nvSpPr>
          <p:cNvPr id="156" name="Google Shape;156;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83" name="Google Shape;83;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4" name="Google Shape;84;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statisticshowto.com/probability-and-statistics/dependent-events-independent/#or" TargetMode="External"/><Relationship Id="rId4" Type="http://schemas.openxmlformats.org/officeDocument/2006/relationships/image" Target="../media/image6.png"/><Relationship Id="rId5"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investopedia.com/terms/p/probabilitydistribution.asp" TargetMode="External"/><Relationship Id="rId4" Type="http://schemas.openxmlformats.org/officeDocument/2006/relationships/image" Target="../media/image6.png"/><Relationship Id="rId5"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investopedia.com/terms/p/probabilitydistribution.asp" TargetMode="External"/><Relationship Id="rId4" Type="http://schemas.openxmlformats.org/officeDocument/2006/relationships/hyperlink" Target="https://www.investopedia.com/terms/b/bell-curve.asp" TargetMode="External"/><Relationship Id="rId5" Type="http://schemas.openxmlformats.org/officeDocument/2006/relationships/hyperlink" Target="https://www.investopedia.com/terms/s/standarddeviation.asp" TargetMode="External"/><Relationship Id="rId6" Type="http://schemas.openxmlformats.org/officeDocument/2006/relationships/image" Target="../media/image10.png"/><Relationship Id="rId7"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www.investopedia.com/terms/w/wilcoxon-test.asp" TargetMode="External"/><Relationship Id="rId4" Type="http://schemas.openxmlformats.org/officeDocument/2006/relationships/image" Target="../media/image28.png"/><Relationship Id="rId5"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5.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8.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1.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hyperlink" Target="https://www.statisticshowto.com/probability-and-statistics/hypothesis-testing/" TargetMode="External"/><Relationship Id="rId4" Type="http://schemas.openxmlformats.org/officeDocument/2006/relationships/hyperlink" Target="https://www.statisticshowto.com/probability-and-statistics/hypothesis-testing/support-or-reject-null-hypothesis/" TargetMode="External"/><Relationship Id="rId5" Type="http://schemas.openxmlformats.org/officeDocument/2006/relationships/hyperlink" Target="https://www.statisticshowto.com/probability-and-statistics/null-hypothesis/" TargetMode="External"/><Relationship Id="rId6" Type="http://schemas.openxmlformats.org/officeDocument/2006/relationships/image" Target="../media/image40.png"/><Relationship Id="rId7"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ctrTitle"/>
          </p:nvPr>
        </p:nvSpPr>
        <p:spPr>
          <a:xfrm>
            <a:off x="2541450" y="1732950"/>
            <a:ext cx="4061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Statistics 101</a:t>
            </a:r>
            <a:r>
              <a:rPr lang="en" sz="4900"/>
              <a:t> </a:t>
            </a:r>
            <a:endParaRPr sz="4900"/>
          </a:p>
        </p:txBody>
      </p:sp>
      <p:sp>
        <p:nvSpPr>
          <p:cNvPr id="162" name="Google Shape;162;p25"/>
          <p:cNvSpPr txBox="1"/>
          <p:nvPr>
            <p:ph idx="1" type="subTitle"/>
          </p:nvPr>
        </p:nvSpPr>
        <p:spPr>
          <a:xfrm>
            <a:off x="46093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163" name="Google Shape;163;p25"/>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(Mean)</a:t>
            </a:r>
            <a:endParaRPr/>
          </a:p>
        </p:txBody>
      </p:sp>
      <p:sp>
        <p:nvSpPr>
          <p:cNvPr id="238" name="Google Shape;238;p34"/>
          <p:cNvSpPr txBox="1"/>
          <p:nvPr>
            <p:ph idx="1" type="body"/>
          </p:nvPr>
        </p:nvSpPr>
        <p:spPr>
          <a:xfrm>
            <a:off x="1213000" y="1229875"/>
            <a:ext cx="6939600" cy="1497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Q1. There are 3 baskets A, B, C having 12, 14, 22 apples </a:t>
            </a:r>
            <a:r>
              <a:rPr lang="en"/>
              <a:t>respectively from 3 different locations. </a:t>
            </a:r>
            <a:r>
              <a:rPr lang="en"/>
              <a:t>The farmer Mr. Orchard wants to know how many apples on an average does he have. </a:t>
            </a:r>
            <a:endParaRPr/>
          </a:p>
        </p:txBody>
      </p:sp>
      <p:sp>
        <p:nvSpPr>
          <p:cNvPr id="239" name="Google Shape;239;p34"/>
          <p:cNvSpPr txBox="1"/>
          <p:nvPr/>
        </p:nvSpPr>
        <p:spPr>
          <a:xfrm>
            <a:off x="3738150" y="3081675"/>
            <a:ext cx="166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Answer : 16</a:t>
            </a:r>
            <a:endParaRPr sz="2000">
              <a:latin typeface="Roboto"/>
              <a:ea typeface="Roboto"/>
              <a:cs typeface="Roboto"/>
              <a:sym typeface="Roboto"/>
            </a:endParaRPr>
          </a:p>
        </p:txBody>
      </p:sp>
      <p:pic>
        <p:nvPicPr>
          <p:cNvPr id="240" name="Google Shape;240;p34"/>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(Mean)</a:t>
            </a:r>
            <a:endParaRPr/>
          </a:p>
        </p:txBody>
      </p:sp>
      <p:sp>
        <p:nvSpPr>
          <p:cNvPr id="246" name="Google Shape;246;p35"/>
          <p:cNvSpPr txBox="1"/>
          <p:nvPr>
            <p:ph idx="1" type="body"/>
          </p:nvPr>
        </p:nvSpPr>
        <p:spPr>
          <a:xfrm>
            <a:off x="1180500" y="1208450"/>
            <a:ext cx="7134900" cy="1299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Q2. There are 3 baskets A, B, C having 12, 14, 220 apples respectively from 3 different locations. The farmer Mr. Orchard wants to know how many apples on an average does he have. </a:t>
            </a:r>
            <a:endParaRPr/>
          </a:p>
        </p:txBody>
      </p:sp>
      <p:sp>
        <p:nvSpPr>
          <p:cNvPr id="247" name="Google Shape;247;p35"/>
          <p:cNvSpPr txBox="1"/>
          <p:nvPr/>
        </p:nvSpPr>
        <p:spPr>
          <a:xfrm>
            <a:off x="3738150" y="2970825"/>
            <a:ext cx="166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a:ea typeface="Roboto"/>
                <a:cs typeface="Roboto"/>
                <a:sym typeface="Roboto"/>
              </a:rPr>
              <a:t>Answer : 82</a:t>
            </a:r>
            <a:endParaRPr sz="2000">
              <a:latin typeface="Roboto"/>
              <a:ea typeface="Roboto"/>
              <a:cs typeface="Roboto"/>
              <a:sym typeface="Roboto"/>
            </a:endParaRPr>
          </a:p>
        </p:txBody>
      </p:sp>
      <p:pic>
        <p:nvPicPr>
          <p:cNvPr id="248" name="Google Shape;248;p35"/>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outliers</a:t>
            </a:r>
            <a:endParaRPr/>
          </a:p>
        </p:txBody>
      </p:sp>
      <p:graphicFrame>
        <p:nvGraphicFramePr>
          <p:cNvPr id="254" name="Google Shape;254;p36"/>
          <p:cNvGraphicFramePr/>
          <p:nvPr/>
        </p:nvGraphicFramePr>
        <p:xfrm>
          <a:off x="952500" y="1809750"/>
          <a:ext cx="3000000" cy="3000000"/>
        </p:xfrm>
        <a:graphic>
          <a:graphicData uri="http://schemas.openxmlformats.org/drawingml/2006/table">
            <a:tbl>
              <a:tblPr>
                <a:noFill/>
                <a:tableStyleId>{CF544180-0FBE-44B3-BD1C-66AD314277ED}</a:tableStyleId>
              </a:tblPr>
              <a:tblGrid>
                <a:gridCol w="2413000"/>
                <a:gridCol w="2413000"/>
              </a:tblGrid>
              <a:tr h="381000">
                <a:tc>
                  <a:txBody>
                    <a:bodyPr/>
                    <a:lstStyle/>
                    <a:p>
                      <a:pPr indent="0" lvl="0" marL="0" rtl="0" algn="ctr">
                        <a:spcBef>
                          <a:spcPts val="0"/>
                        </a:spcBef>
                        <a:spcAft>
                          <a:spcPts val="0"/>
                        </a:spcAft>
                        <a:buNone/>
                      </a:pPr>
                      <a:r>
                        <a:rPr b="1" lang="en"/>
                        <a:t>Person </a:t>
                      </a:r>
                      <a:endParaRPr b="1"/>
                    </a:p>
                  </a:txBody>
                  <a:tcPr marT="91425" marB="91425" marR="91425" marL="91425"/>
                </a:tc>
                <a:tc>
                  <a:txBody>
                    <a:bodyPr/>
                    <a:lstStyle/>
                    <a:p>
                      <a:pPr indent="0" lvl="0" marL="0" rtl="0" algn="ctr">
                        <a:spcBef>
                          <a:spcPts val="0"/>
                        </a:spcBef>
                        <a:spcAft>
                          <a:spcPts val="0"/>
                        </a:spcAft>
                        <a:buNone/>
                      </a:pPr>
                      <a:r>
                        <a:rPr b="1" lang="en"/>
                        <a:t>Income </a:t>
                      </a:r>
                      <a:endParaRPr b="1"/>
                    </a:p>
                  </a:txBody>
                  <a:tcPr marT="91425" marB="91425" marR="91425" marL="91425"/>
                </a:tc>
              </a:tr>
              <a:tr h="381000">
                <a:tc>
                  <a:txBody>
                    <a:bodyPr/>
                    <a:lstStyle/>
                    <a:p>
                      <a:pPr indent="0" lvl="0" marL="0" rtl="0" algn="l">
                        <a:spcBef>
                          <a:spcPts val="0"/>
                        </a:spcBef>
                        <a:spcAft>
                          <a:spcPts val="0"/>
                        </a:spcAft>
                        <a:buNone/>
                      </a:pPr>
                      <a:r>
                        <a:rPr lang="en"/>
                        <a:t>Mr. X</a:t>
                      </a:r>
                      <a:endParaRPr/>
                    </a:p>
                  </a:txBody>
                  <a:tcPr marT="91425" marB="91425" marR="91425" marL="91425"/>
                </a:tc>
                <a:tc>
                  <a:txBody>
                    <a:bodyPr/>
                    <a:lstStyle/>
                    <a:p>
                      <a:pPr indent="0" lvl="0" marL="0" rtl="0" algn="l">
                        <a:spcBef>
                          <a:spcPts val="0"/>
                        </a:spcBef>
                        <a:spcAft>
                          <a:spcPts val="0"/>
                        </a:spcAft>
                        <a:buNone/>
                      </a:pPr>
                      <a:r>
                        <a:rPr lang="en"/>
                        <a:t>$1,500</a:t>
                      </a:r>
                      <a:endParaRPr/>
                    </a:p>
                  </a:txBody>
                  <a:tcPr marT="91425" marB="91425" marR="91425" marL="91425"/>
                </a:tc>
              </a:tr>
              <a:tr h="381000">
                <a:tc>
                  <a:txBody>
                    <a:bodyPr/>
                    <a:lstStyle/>
                    <a:p>
                      <a:pPr indent="0" lvl="0" marL="0" rtl="0" algn="l">
                        <a:spcBef>
                          <a:spcPts val="0"/>
                        </a:spcBef>
                        <a:spcAft>
                          <a:spcPts val="0"/>
                        </a:spcAft>
                        <a:buNone/>
                      </a:pPr>
                      <a:r>
                        <a:rPr lang="en"/>
                        <a:t>Mr. Y</a:t>
                      </a:r>
                      <a:endParaRPr/>
                    </a:p>
                  </a:txBody>
                  <a:tcPr marT="91425" marB="91425" marR="91425" marL="91425"/>
                </a:tc>
                <a:tc>
                  <a:txBody>
                    <a:bodyPr/>
                    <a:lstStyle/>
                    <a:p>
                      <a:pPr indent="0" lvl="0" marL="0" rtl="0" algn="l">
                        <a:spcBef>
                          <a:spcPts val="0"/>
                        </a:spcBef>
                        <a:spcAft>
                          <a:spcPts val="0"/>
                        </a:spcAft>
                        <a:buNone/>
                      </a:pPr>
                      <a:r>
                        <a:rPr lang="en"/>
                        <a:t>$1,200</a:t>
                      </a:r>
                      <a:endParaRPr/>
                    </a:p>
                  </a:txBody>
                  <a:tcPr marT="91425" marB="91425" marR="91425" marL="91425"/>
                </a:tc>
              </a:tr>
              <a:tr h="381000">
                <a:tc>
                  <a:txBody>
                    <a:bodyPr/>
                    <a:lstStyle/>
                    <a:p>
                      <a:pPr indent="0" lvl="0" marL="0" rtl="0" algn="l">
                        <a:spcBef>
                          <a:spcPts val="0"/>
                        </a:spcBef>
                        <a:spcAft>
                          <a:spcPts val="0"/>
                        </a:spcAft>
                        <a:buNone/>
                      </a:pPr>
                      <a:r>
                        <a:rPr lang="en"/>
                        <a:t>Elon Musk</a:t>
                      </a:r>
                      <a:endParaRPr/>
                    </a:p>
                  </a:txBody>
                  <a:tcPr marT="91425" marB="91425" marR="91425" marL="91425"/>
                </a:tc>
                <a:tc>
                  <a:txBody>
                    <a:bodyPr/>
                    <a:lstStyle/>
                    <a:p>
                      <a:pPr indent="0" lvl="0" marL="0" rtl="0" algn="l">
                        <a:spcBef>
                          <a:spcPts val="0"/>
                        </a:spcBef>
                        <a:spcAft>
                          <a:spcPts val="0"/>
                        </a:spcAft>
                        <a:buNone/>
                      </a:pPr>
                      <a:r>
                        <a:rPr lang="en"/>
                        <a:t>$1,000,000,000</a:t>
                      </a:r>
                      <a:endParaRPr/>
                    </a:p>
                  </a:txBody>
                  <a:tcPr marT="91425" marB="91425" marR="91425" marL="91425"/>
                </a:tc>
              </a:tr>
            </a:tbl>
          </a:graphicData>
        </a:graphic>
      </p:graphicFrame>
      <p:sp>
        <p:nvSpPr>
          <p:cNvPr id="255" name="Google Shape;255;p36"/>
          <p:cNvSpPr txBox="1"/>
          <p:nvPr/>
        </p:nvSpPr>
        <p:spPr>
          <a:xfrm>
            <a:off x="6362875" y="1928825"/>
            <a:ext cx="638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Mean : $ 333,334,233.33</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Approx : $ 333,000,000</a:t>
            </a:r>
            <a:endParaRPr b="1" sz="1600">
              <a:latin typeface="Roboto"/>
              <a:ea typeface="Roboto"/>
              <a:cs typeface="Roboto"/>
              <a:sym typeface="Roboto"/>
            </a:endParaRPr>
          </a:p>
        </p:txBody>
      </p:sp>
      <p:pic>
        <p:nvPicPr>
          <p:cNvPr id="256" name="Google Shape;256;p36"/>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Median</a:t>
            </a:r>
            <a:endParaRPr/>
          </a:p>
        </p:txBody>
      </p:sp>
      <p:pic>
        <p:nvPicPr>
          <p:cNvPr id="262" name="Google Shape;262;p37"/>
          <p:cNvPicPr preferRelativeResize="0"/>
          <p:nvPr/>
        </p:nvPicPr>
        <p:blipFill>
          <a:blip r:embed="rId3">
            <a:alphaModFix/>
          </a:blip>
          <a:stretch>
            <a:fillRect/>
          </a:stretch>
        </p:blipFill>
        <p:spPr>
          <a:xfrm>
            <a:off x="684475" y="2106175"/>
            <a:ext cx="5412350" cy="2489675"/>
          </a:xfrm>
          <a:prstGeom prst="rect">
            <a:avLst/>
          </a:prstGeom>
          <a:noFill/>
          <a:ln>
            <a:noFill/>
          </a:ln>
        </p:spPr>
      </p:pic>
      <p:pic>
        <p:nvPicPr>
          <p:cNvPr id="263" name="Google Shape;263;p37"/>
          <p:cNvPicPr preferRelativeResize="0"/>
          <p:nvPr/>
        </p:nvPicPr>
        <p:blipFill>
          <a:blip r:embed="rId4">
            <a:alphaModFix/>
          </a:blip>
          <a:stretch>
            <a:fillRect/>
          </a:stretch>
        </p:blipFill>
        <p:spPr>
          <a:xfrm>
            <a:off x="8377874" y="70125"/>
            <a:ext cx="545426" cy="947674"/>
          </a:xfrm>
          <a:prstGeom prst="rect">
            <a:avLst/>
          </a:prstGeom>
          <a:noFill/>
          <a:ln>
            <a:noFill/>
          </a:ln>
        </p:spPr>
      </p:pic>
      <p:sp>
        <p:nvSpPr>
          <p:cNvPr id="264" name="Google Shape;264;p37"/>
          <p:cNvSpPr txBox="1"/>
          <p:nvPr>
            <p:ph idx="1" type="body"/>
          </p:nvPr>
        </p:nvSpPr>
        <p:spPr>
          <a:xfrm>
            <a:off x="635250" y="1229875"/>
            <a:ext cx="7873500" cy="1074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
              <a:t>Median is the middle observation, after the observations are arranged in the </a:t>
            </a:r>
            <a:r>
              <a:rPr lang="en"/>
              <a:t>ascending</a:t>
            </a:r>
            <a:r>
              <a:rPr lang="en"/>
              <a:t> order. In this way it is not affected by the outliers from any direction.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(Median)</a:t>
            </a:r>
            <a:endParaRPr/>
          </a:p>
        </p:txBody>
      </p:sp>
      <p:graphicFrame>
        <p:nvGraphicFramePr>
          <p:cNvPr id="270" name="Google Shape;270;p38"/>
          <p:cNvGraphicFramePr/>
          <p:nvPr/>
        </p:nvGraphicFramePr>
        <p:xfrm>
          <a:off x="952500" y="1809750"/>
          <a:ext cx="3000000" cy="3000000"/>
        </p:xfrm>
        <a:graphic>
          <a:graphicData uri="http://schemas.openxmlformats.org/drawingml/2006/table">
            <a:tbl>
              <a:tblPr>
                <a:noFill/>
                <a:tableStyleId>{CF544180-0FBE-44B3-BD1C-66AD314277ED}</a:tableStyleId>
              </a:tblPr>
              <a:tblGrid>
                <a:gridCol w="2413000"/>
                <a:gridCol w="2413000"/>
              </a:tblGrid>
              <a:tr h="381000">
                <a:tc>
                  <a:txBody>
                    <a:bodyPr/>
                    <a:lstStyle/>
                    <a:p>
                      <a:pPr indent="0" lvl="0" marL="0" rtl="0" algn="ctr">
                        <a:spcBef>
                          <a:spcPts val="0"/>
                        </a:spcBef>
                        <a:spcAft>
                          <a:spcPts val="0"/>
                        </a:spcAft>
                        <a:buNone/>
                      </a:pPr>
                      <a:r>
                        <a:rPr b="1" lang="en"/>
                        <a:t>Person </a:t>
                      </a:r>
                      <a:endParaRPr b="1"/>
                    </a:p>
                  </a:txBody>
                  <a:tcPr marT="91425" marB="91425" marR="91425" marL="91425"/>
                </a:tc>
                <a:tc>
                  <a:txBody>
                    <a:bodyPr/>
                    <a:lstStyle/>
                    <a:p>
                      <a:pPr indent="0" lvl="0" marL="0" rtl="0" algn="ctr">
                        <a:spcBef>
                          <a:spcPts val="0"/>
                        </a:spcBef>
                        <a:spcAft>
                          <a:spcPts val="0"/>
                        </a:spcAft>
                        <a:buNone/>
                      </a:pPr>
                      <a:r>
                        <a:rPr b="1" lang="en"/>
                        <a:t>Income </a:t>
                      </a:r>
                      <a:endParaRPr b="1"/>
                    </a:p>
                  </a:txBody>
                  <a:tcPr marT="91425" marB="91425" marR="91425" marL="91425"/>
                </a:tc>
              </a:tr>
              <a:tr h="381000">
                <a:tc>
                  <a:txBody>
                    <a:bodyPr/>
                    <a:lstStyle/>
                    <a:p>
                      <a:pPr indent="0" lvl="0" marL="0" rtl="0" algn="l">
                        <a:spcBef>
                          <a:spcPts val="0"/>
                        </a:spcBef>
                        <a:spcAft>
                          <a:spcPts val="0"/>
                        </a:spcAft>
                        <a:buNone/>
                      </a:pPr>
                      <a:r>
                        <a:rPr lang="en"/>
                        <a:t>Mr. X</a:t>
                      </a:r>
                      <a:endParaRPr/>
                    </a:p>
                  </a:txBody>
                  <a:tcPr marT="91425" marB="91425" marR="91425" marL="91425"/>
                </a:tc>
                <a:tc>
                  <a:txBody>
                    <a:bodyPr/>
                    <a:lstStyle/>
                    <a:p>
                      <a:pPr indent="0" lvl="0" marL="0" rtl="0" algn="l">
                        <a:spcBef>
                          <a:spcPts val="0"/>
                        </a:spcBef>
                        <a:spcAft>
                          <a:spcPts val="0"/>
                        </a:spcAft>
                        <a:buNone/>
                      </a:pPr>
                      <a:r>
                        <a:rPr lang="en"/>
                        <a:t>$1,500</a:t>
                      </a:r>
                      <a:endParaRPr/>
                    </a:p>
                  </a:txBody>
                  <a:tcPr marT="91425" marB="91425" marR="91425" marL="91425"/>
                </a:tc>
              </a:tr>
              <a:tr h="381000">
                <a:tc>
                  <a:txBody>
                    <a:bodyPr/>
                    <a:lstStyle/>
                    <a:p>
                      <a:pPr indent="0" lvl="0" marL="0" rtl="0" algn="l">
                        <a:spcBef>
                          <a:spcPts val="0"/>
                        </a:spcBef>
                        <a:spcAft>
                          <a:spcPts val="0"/>
                        </a:spcAft>
                        <a:buNone/>
                      </a:pPr>
                      <a:r>
                        <a:rPr lang="en"/>
                        <a:t>Mr. Y</a:t>
                      </a:r>
                      <a:endParaRPr/>
                    </a:p>
                  </a:txBody>
                  <a:tcPr marT="91425" marB="91425" marR="91425" marL="91425"/>
                </a:tc>
                <a:tc>
                  <a:txBody>
                    <a:bodyPr/>
                    <a:lstStyle/>
                    <a:p>
                      <a:pPr indent="0" lvl="0" marL="0" rtl="0" algn="l">
                        <a:spcBef>
                          <a:spcPts val="0"/>
                        </a:spcBef>
                        <a:spcAft>
                          <a:spcPts val="0"/>
                        </a:spcAft>
                        <a:buNone/>
                      </a:pPr>
                      <a:r>
                        <a:rPr lang="en"/>
                        <a:t>$1,200</a:t>
                      </a:r>
                      <a:endParaRPr/>
                    </a:p>
                  </a:txBody>
                  <a:tcPr marT="91425" marB="91425" marR="91425" marL="91425"/>
                </a:tc>
              </a:tr>
              <a:tr h="381000">
                <a:tc>
                  <a:txBody>
                    <a:bodyPr/>
                    <a:lstStyle/>
                    <a:p>
                      <a:pPr indent="0" lvl="0" marL="0" rtl="0" algn="l">
                        <a:spcBef>
                          <a:spcPts val="0"/>
                        </a:spcBef>
                        <a:spcAft>
                          <a:spcPts val="0"/>
                        </a:spcAft>
                        <a:buNone/>
                      </a:pPr>
                      <a:r>
                        <a:rPr lang="en"/>
                        <a:t>Elon Musk</a:t>
                      </a:r>
                      <a:endParaRPr/>
                    </a:p>
                  </a:txBody>
                  <a:tcPr marT="91425" marB="91425" marR="91425" marL="91425"/>
                </a:tc>
                <a:tc>
                  <a:txBody>
                    <a:bodyPr/>
                    <a:lstStyle/>
                    <a:p>
                      <a:pPr indent="0" lvl="0" marL="0" rtl="0" algn="l">
                        <a:spcBef>
                          <a:spcPts val="0"/>
                        </a:spcBef>
                        <a:spcAft>
                          <a:spcPts val="0"/>
                        </a:spcAft>
                        <a:buNone/>
                      </a:pPr>
                      <a:r>
                        <a:rPr lang="en"/>
                        <a:t>$1,000,000,000</a:t>
                      </a:r>
                      <a:endParaRPr/>
                    </a:p>
                  </a:txBody>
                  <a:tcPr marT="91425" marB="91425" marR="91425" marL="91425"/>
                </a:tc>
              </a:tr>
            </a:tbl>
          </a:graphicData>
        </a:graphic>
      </p:graphicFrame>
      <p:sp>
        <p:nvSpPr>
          <p:cNvPr id="271" name="Google Shape;271;p38"/>
          <p:cNvSpPr txBox="1"/>
          <p:nvPr/>
        </p:nvSpPr>
        <p:spPr>
          <a:xfrm>
            <a:off x="6362875" y="1928825"/>
            <a:ext cx="638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Mean : $ 333,334,233.33</a:t>
            </a:r>
            <a:endParaRPr b="1" sz="1600">
              <a:latin typeface="Roboto"/>
              <a:ea typeface="Roboto"/>
              <a:cs typeface="Roboto"/>
              <a:sym typeface="Roboto"/>
            </a:endParaRPr>
          </a:p>
          <a:p>
            <a:pPr indent="0" lvl="0" marL="0" rtl="0" algn="l">
              <a:spcBef>
                <a:spcPts val="0"/>
              </a:spcBef>
              <a:spcAft>
                <a:spcPts val="0"/>
              </a:spcAft>
              <a:buNone/>
            </a:pPr>
            <a:r>
              <a:rPr b="1" lang="en" sz="1600">
                <a:latin typeface="Roboto"/>
                <a:ea typeface="Roboto"/>
                <a:cs typeface="Roboto"/>
                <a:sym typeface="Roboto"/>
              </a:rPr>
              <a:t>Median : $ 1,500</a:t>
            </a:r>
            <a:endParaRPr b="1" sz="1600">
              <a:latin typeface="Roboto"/>
              <a:ea typeface="Roboto"/>
              <a:cs typeface="Roboto"/>
              <a:sym typeface="Roboto"/>
            </a:endParaRPr>
          </a:p>
        </p:txBody>
      </p:sp>
      <p:pic>
        <p:nvPicPr>
          <p:cNvPr id="272" name="Google Shape;272;p38"/>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(Median)</a:t>
            </a:r>
            <a:endParaRPr/>
          </a:p>
        </p:txBody>
      </p:sp>
      <p:sp>
        <p:nvSpPr>
          <p:cNvPr id="278" name="Google Shape;278;p39"/>
          <p:cNvSpPr txBox="1"/>
          <p:nvPr>
            <p:ph idx="1" type="body"/>
          </p:nvPr>
        </p:nvSpPr>
        <p:spPr>
          <a:xfrm>
            <a:off x="311700" y="1229875"/>
            <a:ext cx="8520600" cy="29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Q2. 4 families meet at a </a:t>
            </a:r>
            <a:r>
              <a:rPr lang="en"/>
              <a:t>restaurant</a:t>
            </a:r>
            <a:r>
              <a:rPr lang="en"/>
              <a:t> to have dinner together, the manager asks the host for the average number of people in each family so that he can arrange the tables accordingly. The host recollected:</a:t>
            </a:r>
            <a:endParaRPr/>
          </a:p>
          <a:p>
            <a:pPr indent="-342900" lvl="0" marL="457200" rtl="0" algn="l">
              <a:spcBef>
                <a:spcPts val="1200"/>
              </a:spcBef>
              <a:spcAft>
                <a:spcPts val="0"/>
              </a:spcAft>
              <a:buSzPts val="1800"/>
              <a:buChar char="●"/>
            </a:pPr>
            <a:r>
              <a:rPr lang="en"/>
              <a:t>Family 1 : 3</a:t>
            </a:r>
            <a:endParaRPr/>
          </a:p>
          <a:p>
            <a:pPr indent="-342900" lvl="0" marL="457200" rtl="0" algn="l">
              <a:spcBef>
                <a:spcPts val="0"/>
              </a:spcBef>
              <a:spcAft>
                <a:spcPts val="0"/>
              </a:spcAft>
              <a:buSzPts val="1800"/>
              <a:buChar char="●"/>
            </a:pPr>
            <a:r>
              <a:rPr lang="en"/>
              <a:t>Family 2 : 4</a:t>
            </a:r>
            <a:endParaRPr/>
          </a:p>
          <a:p>
            <a:pPr indent="-342900" lvl="0" marL="457200" rtl="0" algn="l">
              <a:spcBef>
                <a:spcPts val="0"/>
              </a:spcBef>
              <a:spcAft>
                <a:spcPts val="0"/>
              </a:spcAft>
              <a:buSzPts val="1800"/>
              <a:buChar char="●"/>
            </a:pPr>
            <a:r>
              <a:rPr lang="en"/>
              <a:t>Family 3 : 5</a:t>
            </a:r>
            <a:endParaRPr/>
          </a:p>
          <a:p>
            <a:pPr indent="-342900" lvl="0" marL="457200" rtl="0" algn="l">
              <a:spcBef>
                <a:spcPts val="0"/>
              </a:spcBef>
              <a:spcAft>
                <a:spcPts val="0"/>
              </a:spcAft>
              <a:buSzPts val="1800"/>
              <a:buChar char="●"/>
            </a:pPr>
            <a:r>
              <a:rPr lang="en"/>
              <a:t>Family 4 : 5 </a:t>
            </a:r>
            <a:endParaRPr/>
          </a:p>
          <a:p>
            <a:pPr indent="0" lvl="0" marL="0" rtl="0" algn="l">
              <a:spcBef>
                <a:spcPts val="1200"/>
              </a:spcBef>
              <a:spcAft>
                <a:spcPts val="1200"/>
              </a:spcAft>
              <a:buNone/>
            </a:pPr>
            <a:r>
              <a:rPr lang="en"/>
              <a:t>Help the host find the median from the above data.</a:t>
            </a:r>
            <a:endParaRPr/>
          </a:p>
        </p:txBody>
      </p:sp>
      <p:sp>
        <p:nvSpPr>
          <p:cNvPr id="279" name="Google Shape;279;p39"/>
          <p:cNvSpPr txBox="1"/>
          <p:nvPr/>
        </p:nvSpPr>
        <p:spPr>
          <a:xfrm>
            <a:off x="311700" y="4222075"/>
            <a:ext cx="617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Answer : 4.5</a:t>
            </a:r>
            <a:endParaRPr b="1" sz="1700">
              <a:latin typeface="Roboto"/>
              <a:ea typeface="Roboto"/>
              <a:cs typeface="Roboto"/>
              <a:sym typeface="Roboto"/>
            </a:endParaRPr>
          </a:p>
        </p:txBody>
      </p:sp>
      <p:pic>
        <p:nvPicPr>
          <p:cNvPr id="280" name="Google Shape;280;p39"/>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a:t>
            </a:r>
            <a:endParaRPr/>
          </a:p>
        </p:txBody>
      </p:sp>
      <p:sp>
        <p:nvSpPr>
          <p:cNvPr id="286" name="Google Shape;286;p40"/>
          <p:cNvSpPr txBox="1"/>
          <p:nvPr>
            <p:ph idx="1" type="body"/>
          </p:nvPr>
        </p:nvSpPr>
        <p:spPr>
          <a:xfrm>
            <a:off x="311700" y="1229875"/>
            <a:ext cx="8520600" cy="12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Mode is the observation with the highest number of </a:t>
            </a:r>
            <a:r>
              <a:rPr lang="en"/>
              <a:t>occurrence (frequency)</a:t>
            </a:r>
            <a:r>
              <a:rPr lang="en"/>
              <a:t> in the data. The data doesn’t need to be arranged, we can identify the mode just by glancing over the frequency of each observation. </a:t>
            </a:r>
            <a:endParaRPr/>
          </a:p>
        </p:txBody>
      </p:sp>
      <p:pic>
        <p:nvPicPr>
          <p:cNvPr id="287" name="Google Shape;287;p40"/>
          <p:cNvPicPr preferRelativeResize="0"/>
          <p:nvPr/>
        </p:nvPicPr>
        <p:blipFill>
          <a:blip r:embed="rId3">
            <a:alphaModFix/>
          </a:blip>
          <a:stretch>
            <a:fillRect/>
          </a:stretch>
        </p:blipFill>
        <p:spPr>
          <a:xfrm>
            <a:off x="1939524" y="2402775"/>
            <a:ext cx="4179100" cy="2374026"/>
          </a:xfrm>
          <a:prstGeom prst="rect">
            <a:avLst/>
          </a:prstGeom>
          <a:noFill/>
          <a:ln>
            <a:noFill/>
          </a:ln>
        </p:spPr>
      </p:pic>
      <p:pic>
        <p:nvPicPr>
          <p:cNvPr id="288" name="Google Shape;288;p40"/>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(Mode)</a:t>
            </a:r>
            <a:endParaRPr/>
          </a:p>
        </p:txBody>
      </p:sp>
      <p:sp>
        <p:nvSpPr>
          <p:cNvPr id="294" name="Google Shape;294;p41"/>
          <p:cNvSpPr txBox="1"/>
          <p:nvPr>
            <p:ph idx="1" type="body"/>
          </p:nvPr>
        </p:nvSpPr>
        <p:spPr>
          <a:xfrm>
            <a:off x="311700" y="1229875"/>
            <a:ext cx="8520600" cy="196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amount of money in each </a:t>
            </a:r>
            <a:r>
              <a:rPr lang="en"/>
              <a:t>person</a:t>
            </a:r>
            <a:r>
              <a:rPr lang="en"/>
              <a:t> has in his </a:t>
            </a:r>
            <a:r>
              <a:rPr lang="en"/>
              <a:t>pocket</a:t>
            </a:r>
            <a:r>
              <a:rPr lang="en"/>
              <a:t> is mentioned below:</a:t>
            </a:r>
            <a:endParaRPr/>
          </a:p>
          <a:p>
            <a:pPr indent="0" lvl="0" marL="0" rtl="0" algn="l">
              <a:spcBef>
                <a:spcPts val="1200"/>
              </a:spcBef>
              <a:spcAft>
                <a:spcPts val="0"/>
              </a:spcAft>
              <a:buNone/>
            </a:pPr>
            <a:r>
              <a:rPr lang="en"/>
              <a:t>8, 5, 7, 10, 15, 21, 5, 7, 2, 5</a:t>
            </a:r>
            <a:endParaRPr/>
          </a:p>
          <a:p>
            <a:pPr indent="-342900" lvl="0" marL="457200" rtl="0" algn="l">
              <a:spcBef>
                <a:spcPts val="1200"/>
              </a:spcBef>
              <a:spcAft>
                <a:spcPts val="0"/>
              </a:spcAft>
              <a:buSzPts val="1800"/>
              <a:buChar char="●"/>
            </a:pPr>
            <a:r>
              <a:rPr lang="en"/>
              <a:t>2, 8, 10, 15  and 21 occur 1 time</a:t>
            </a:r>
            <a:endParaRPr/>
          </a:p>
          <a:p>
            <a:pPr indent="-342900" lvl="0" marL="457200" rtl="0" algn="l">
              <a:spcBef>
                <a:spcPts val="0"/>
              </a:spcBef>
              <a:spcAft>
                <a:spcPts val="0"/>
              </a:spcAft>
              <a:buSzPts val="1800"/>
              <a:buChar char="●"/>
            </a:pPr>
            <a:r>
              <a:rPr lang="en"/>
              <a:t>7 occurs 2 times</a:t>
            </a:r>
            <a:endParaRPr/>
          </a:p>
          <a:p>
            <a:pPr indent="-342900" lvl="0" marL="457200" rtl="0" algn="l">
              <a:spcBef>
                <a:spcPts val="0"/>
              </a:spcBef>
              <a:spcAft>
                <a:spcPts val="0"/>
              </a:spcAft>
              <a:buSzPts val="1800"/>
              <a:buChar char="●"/>
            </a:pPr>
            <a:r>
              <a:rPr lang="en"/>
              <a:t>5 occurs 3 times</a:t>
            </a:r>
            <a:endParaRPr/>
          </a:p>
        </p:txBody>
      </p:sp>
      <p:sp>
        <p:nvSpPr>
          <p:cNvPr id="295" name="Google Shape;295;p41"/>
          <p:cNvSpPr txBox="1"/>
          <p:nvPr/>
        </p:nvSpPr>
        <p:spPr>
          <a:xfrm>
            <a:off x="311700" y="3343275"/>
            <a:ext cx="5999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dk2"/>
                </a:solidFill>
                <a:latin typeface="Roboto"/>
                <a:ea typeface="Roboto"/>
                <a:cs typeface="Roboto"/>
                <a:sym typeface="Roboto"/>
              </a:rPr>
              <a:t>Answer : </a:t>
            </a:r>
            <a:r>
              <a:rPr b="1" lang="en" sz="1800">
                <a:solidFill>
                  <a:schemeClr val="dk2"/>
                </a:solidFill>
                <a:latin typeface="Roboto"/>
                <a:ea typeface="Roboto"/>
                <a:cs typeface="Roboto"/>
                <a:sym typeface="Roboto"/>
              </a:rPr>
              <a:t>The most occurring number is 5, which occurs three times.</a:t>
            </a:r>
            <a:endParaRPr b="1"/>
          </a:p>
        </p:txBody>
      </p:sp>
      <p:pic>
        <p:nvPicPr>
          <p:cNvPr id="296" name="Google Shape;296;p41"/>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(Mode)</a:t>
            </a:r>
            <a:endParaRPr/>
          </a:p>
        </p:txBody>
      </p:sp>
      <p:sp>
        <p:nvSpPr>
          <p:cNvPr id="302" name="Google Shape;302;p42"/>
          <p:cNvSpPr txBox="1"/>
          <p:nvPr>
            <p:ph idx="1" type="body"/>
          </p:nvPr>
        </p:nvSpPr>
        <p:spPr>
          <a:xfrm>
            <a:off x="311700" y="1229875"/>
            <a:ext cx="8520600" cy="299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Q2. 4 families meat at a restaurant to have dinner together, the manager asks the host for the average number of people in each family so that he can arrange the tables accordingly. The host recollected:</a:t>
            </a:r>
            <a:endParaRPr/>
          </a:p>
          <a:p>
            <a:pPr indent="-342900" lvl="0" marL="457200" rtl="0" algn="l">
              <a:spcBef>
                <a:spcPts val="1200"/>
              </a:spcBef>
              <a:spcAft>
                <a:spcPts val="0"/>
              </a:spcAft>
              <a:buSzPts val="1800"/>
              <a:buChar char="●"/>
            </a:pPr>
            <a:r>
              <a:rPr lang="en"/>
              <a:t>Family 1 : 3</a:t>
            </a:r>
            <a:endParaRPr/>
          </a:p>
          <a:p>
            <a:pPr indent="-342900" lvl="0" marL="457200" rtl="0" algn="l">
              <a:spcBef>
                <a:spcPts val="0"/>
              </a:spcBef>
              <a:spcAft>
                <a:spcPts val="0"/>
              </a:spcAft>
              <a:buSzPts val="1800"/>
              <a:buChar char="●"/>
            </a:pPr>
            <a:r>
              <a:rPr lang="en"/>
              <a:t>Family 2 : 4</a:t>
            </a:r>
            <a:endParaRPr/>
          </a:p>
          <a:p>
            <a:pPr indent="-342900" lvl="0" marL="457200" rtl="0" algn="l">
              <a:spcBef>
                <a:spcPts val="0"/>
              </a:spcBef>
              <a:spcAft>
                <a:spcPts val="0"/>
              </a:spcAft>
              <a:buSzPts val="1800"/>
              <a:buChar char="●"/>
            </a:pPr>
            <a:r>
              <a:rPr lang="en"/>
              <a:t>Family 3 : 5</a:t>
            </a:r>
            <a:endParaRPr/>
          </a:p>
          <a:p>
            <a:pPr indent="-342900" lvl="0" marL="457200" rtl="0" algn="l">
              <a:spcBef>
                <a:spcPts val="0"/>
              </a:spcBef>
              <a:spcAft>
                <a:spcPts val="0"/>
              </a:spcAft>
              <a:buSzPts val="1800"/>
              <a:buChar char="●"/>
            </a:pPr>
            <a:r>
              <a:rPr lang="en"/>
              <a:t>Family 4 : 5 </a:t>
            </a:r>
            <a:endParaRPr/>
          </a:p>
          <a:p>
            <a:pPr indent="0" lvl="0" marL="0" rtl="0" algn="l">
              <a:spcBef>
                <a:spcPts val="1200"/>
              </a:spcBef>
              <a:spcAft>
                <a:spcPts val="1200"/>
              </a:spcAft>
              <a:buNone/>
            </a:pPr>
            <a:r>
              <a:rPr lang="en"/>
              <a:t>Help the host find the mode from the above data.</a:t>
            </a:r>
            <a:endParaRPr/>
          </a:p>
        </p:txBody>
      </p:sp>
      <p:sp>
        <p:nvSpPr>
          <p:cNvPr id="303" name="Google Shape;303;p42"/>
          <p:cNvSpPr txBox="1"/>
          <p:nvPr/>
        </p:nvSpPr>
        <p:spPr>
          <a:xfrm>
            <a:off x="311700" y="4222075"/>
            <a:ext cx="617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a:ea typeface="Roboto"/>
                <a:cs typeface="Roboto"/>
                <a:sym typeface="Roboto"/>
              </a:rPr>
              <a:t>Answer : 5</a:t>
            </a:r>
            <a:endParaRPr b="1" sz="1700">
              <a:latin typeface="Roboto"/>
              <a:ea typeface="Roboto"/>
              <a:cs typeface="Roboto"/>
              <a:sym typeface="Roboto"/>
            </a:endParaRPr>
          </a:p>
        </p:txBody>
      </p:sp>
      <p:pic>
        <p:nvPicPr>
          <p:cNvPr id="304" name="Google Shape;304;p42"/>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Bimodal</a:t>
            </a:r>
            <a:r>
              <a:rPr lang="en"/>
              <a:t> </a:t>
            </a:r>
            <a:endParaRPr/>
          </a:p>
        </p:txBody>
      </p:sp>
      <p:sp>
        <p:nvSpPr>
          <p:cNvPr id="310" name="Google Shape;310;p43"/>
          <p:cNvSpPr txBox="1"/>
          <p:nvPr>
            <p:ph idx="1" type="body"/>
          </p:nvPr>
        </p:nvSpPr>
        <p:spPr>
          <a:xfrm>
            <a:off x="311700" y="1229875"/>
            <a:ext cx="4260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on the right shows that the data has 2 such </a:t>
            </a:r>
            <a:r>
              <a:rPr lang="en"/>
              <a:t>occurrences</a:t>
            </a:r>
            <a:r>
              <a:rPr lang="en"/>
              <a:t> that have the high frequencies.</a:t>
            </a:r>
            <a:endParaRPr/>
          </a:p>
          <a:p>
            <a:pPr indent="0" lvl="0" marL="0" rtl="0" algn="l">
              <a:spcBef>
                <a:spcPts val="1200"/>
              </a:spcBef>
              <a:spcAft>
                <a:spcPts val="1200"/>
              </a:spcAft>
              <a:buNone/>
            </a:pPr>
            <a:r>
              <a:rPr b="1" lang="en"/>
              <a:t>Example:</a:t>
            </a:r>
            <a:br>
              <a:rPr lang="en"/>
            </a:br>
            <a:r>
              <a:rPr lang="en"/>
              <a:t>The sale of all the beverages from a shop, the data is most likely to look something like this. The sale of coffee and tea are most likely to outrun the other in that section.</a:t>
            </a:r>
            <a:endParaRPr/>
          </a:p>
        </p:txBody>
      </p:sp>
      <p:pic>
        <p:nvPicPr>
          <p:cNvPr id="311" name="Google Shape;311;p43"/>
          <p:cNvPicPr preferRelativeResize="0"/>
          <p:nvPr/>
        </p:nvPicPr>
        <p:blipFill>
          <a:blip r:embed="rId3">
            <a:alphaModFix/>
          </a:blip>
          <a:stretch>
            <a:fillRect/>
          </a:stretch>
        </p:blipFill>
        <p:spPr>
          <a:xfrm>
            <a:off x="4724400" y="1017800"/>
            <a:ext cx="4267200" cy="28414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all will you learn in this module?</a:t>
            </a:r>
            <a:endParaRPr/>
          </a:p>
        </p:txBody>
      </p:sp>
      <p:pic>
        <p:nvPicPr>
          <p:cNvPr id="169" name="Google Shape;169;p26"/>
          <p:cNvPicPr preferRelativeResize="0"/>
          <p:nvPr/>
        </p:nvPicPr>
        <p:blipFill>
          <a:blip r:embed="rId3">
            <a:alphaModFix/>
          </a:blip>
          <a:stretch>
            <a:fillRect/>
          </a:stretch>
        </p:blipFill>
        <p:spPr>
          <a:xfrm>
            <a:off x="8377874" y="70125"/>
            <a:ext cx="545426" cy="947674"/>
          </a:xfrm>
          <a:prstGeom prst="rect">
            <a:avLst/>
          </a:prstGeom>
          <a:noFill/>
          <a:ln>
            <a:noFill/>
          </a:ln>
        </p:spPr>
      </p:pic>
      <p:sp>
        <p:nvSpPr>
          <p:cNvPr id="170" name="Google Shape;170;p26"/>
          <p:cNvSpPr/>
          <p:nvPr/>
        </p:nvSpPr>
        <p:spPr>
          <a:xfrm>
            <a:off x="1347000" y="1157274"/>
            <a:ext cx="3174600" cy="1250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Descriptive statistics</a:t>
            </a:r>
            <a:endParaRPr sz="1700">
              <a:solidFill>
                <a:schemeClr val="lt1"/>
              </a:solidFill>
            </a:endParaRPr>
          </a:p>
        </p:txBody>
      </p:sp>
      <p:sp>
        <p:nvSpPr>
          <p:cNvPr id="171" name="Google Shape;171;p26"/>
          <p:cNvSpPr/>
          <p:nvPr/>
        </p:nvSpPr>
        <p:spPr>
          <a:xfrm>
            <a:off x="1347000" y="2564073"/>
            <a:ext cx="3174600" cy="1250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Probability &amp; Conditional Probability</a:t>
            </a:r>
            <a:endParaRPr sz="1700">
              <a:solidFill>
                <a:schemeClr val="lt1"/>
              </a:solidFill>
            </a:endParaRPr>
          </a:p>
        </p:txBody>
      </p:sp>
      <p:sp>
        <p:nvSpPr>
          <p:cNvPr id="172" name="Google Shape;172;p26"/>
          <p:cNvSpPr/>
          <p:nvPr/>
        </p:nvSpPr>
        <p:spPr>
          <a:xfrm>
            <a:off x="4622400" y="1157275"/>
            <a:ext cx="3174600" cy="1250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Probability distributions [Binomial, Poisson &amp; Normal distribution]</a:t>
            </a:r>
            <a:endParaRPr sz="1600">
              <a:solidFill>
                <a:schemeClr val="lt1"/>
              </a:solidFill>
            </a:endParaRPr>
          </a:p>
        </p:txBody>
      </p:sp>
      <p:sp>
        <p:nvSpPr>
          <p:cNvPr id="173" name="Google Shape;173;p26"/>
          <p:cNvSpPr/>
          <p:nvPr/>
        </p:nvSpPr>
        <p:spPr>
          <a:xfrm>
            <a:off x="4622397" y="2564074"/>
            <a:ext cx="3174600" cy="12507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rPr>
              <a:t>Hypothesis Testing</a:t>
            </a:r>
            <a:endParaRPr sz="17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bell curve (normal curve)</a:t>
            </a:r>
            <a:endParaRPr/>
          </a:p>
        </p:txBody>
      </p:sp>
      <p:sp>
        <p:nvSpPr>
          <p:cNvPr id="317" name="Google Shape;317;p44"/>
          <p:cNvSpPr txBox="1"/>
          <p:nvPr>
            <p:ph idx="1" type="body"/>
          </p:nvPr>
        </p:nvSpPr>
        <p:spPr>
          <a:xfrm>
            <a:off x="311700" y="1229875"/>
            <a:ext cx="4443900" cy="3339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The name of the curve is because it’s </a:t>
            </a:r>
            <a:r>
              <a:rPr lang="en"/>
              <a:t>resemblance</a:t>
            </a:r>
            <a:r>
              <a:rPr lang="en"/>
              <a:t> to a bell.</a:t>
            </a:r>
            <a:endParaRPr/>
          </a:p>
          <a:p>
            <a:pPr indent="-342900" lvl="0" marL="457200" rtl="0" algn="just">
              <a:spcBef>
                <a:spcPts val="0"/>
              </a:spcBef>
              <a:spcAft>
                <a:spcPts val="0"/>
              </a:spcAft>
              <a:buSzPts val="1800"/>
              <a:buChar char="●"/>
            </a:pPr>
            <a:r>
              <a:rPr lang="en"/>
              <a:t>The bell shape of the curve </a:t>
            </a:r>
            <a:r>
              <a:rPr lang="en"/>
              <a:t>portrays</a:t>
            </a:r>
            <a:r>
              <a:rPr lang="en"/>
              <a:t> the symmetric nature of the curve.</a:t>
            </a:r>
            <a:endParaRPr/>
          </a:p>
          <a:p>
            <a:pPr indent="0" lvl="0" marL="0" rtl="0" algn="just">
              <a:spcBef>
                <a:spcPts val="1200"/>
              </a:spcBef>
              <a:spcAft>
                <a:spcPts val="1200"/>
              </a:spcAft>
              <a:buNone/>
            </a:pPr>
            <a:r>
              <a:rPr b="1" lang="en"/>
              <a:t>Example:</a:t>
            </a:r>
            <a:br>
              <a:rPr b="1" lang="en"/>
            </a:br>
            <a:r>
              <a:rPr lang="en" sz="1600"/>
              <a:t>If we pick up a random group of people from the crowd of all age groups, we will find that most of them will be from the in the age of 30-50, a </a:t>
            </a:r>
            <a:r>
              <a:rPr lang="en" sz="1600"/>
              <a:t>person</a:t>
            </a:r>
            <a:r>
              <a:rPr lang="en" sz="1600"/>
              <a:t> having an age of 80+ or a kid of age say 10 is really really low.  </a:t>
            </a:r>
            <a:endParaRPr sz="1600"/>
          </a:p>
        </p:txBody>
      </p:sp>
      <p:pic>
        <p:nvPicPr>
          <p:cNvPr id="318" name="Google Shape;318;p44"/>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319" name="Google Shape;319;p44"/>
          <p:cNvPicPr preferRelativeResize="0"/>
          <p:nvPr/>
        </p:nvPicPr>
        <p:blipFill>
          <a:blip r:embed="rId4">
            <a:alphaModFix/>
          </a:blip>
          <a:stretch>
            <a:fillRect/>
          </a:stretch>
        </p:blipFill>
        <p:spPr>
          <a:xfrm>
            <a:off x="4755476" y="1307300"/>
            <a:ext cx="4396425" cy="232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Skewed Data</a:t>
            </a:r>
            <a:endParaRPr/>
          </a:p>
        </p:txBody>
      </p:sp>
      <p:pic>
        <p:nvPicPr>
          <p:cNvPr id="325" name="Google Shape;325;p45"/>
          <p:cNvPicPr preferRelativeResize="0"/>
          <p:nvPr/>
        </p:nvPicPr>
        <p:blipFill>
          <a:blip r:embed="rId3">
            <a:alphaModFix/>
          </a:blip>
          <a:stretch>
            <a:fillRect/>
          </a:stretch>
        </p:blipFill>
        <p:spPr>
          <a:xfrm>
            <a:off x="311700" y="1033962"/>
            <a:ext cx="6277901" cy="3075575"/>
          </a:xfrm>
          <a:prstGeom prst="rect">
            <a:avLst/>
          </a:prstGeom>
          <a:noFill/>
          <a:ln>
            <a:noFill/>
          </a:ln>
        </p:spPr>
      </p:pic>
      <p:sp>
        <p:nvSpPr>
          <p:cNvPr id="326" name="Google Shape;326;p45"/>
          <p:cNvSpPr txBox="1"/>
          <p:nvPr/>
        </p:nvSpPr>
        <p:spPr>
          <a:xfrm>
            <a:off x="6847275" y="1033950"/>
            <a:ext cx="19851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Negatively Skewed:</a:t>
            </a:r>
            <a:br>
              <a:rPr lang="en">
                <a:latin typeface="Roboto"/>
                <a:ea typeface="Roboto"/>
                <a:cs typeface="Roboto"/>
                <a:sym typeface="Roboto"/>
              </a:rPr>
            </a:br>
            <a:r>
              <a:rPr lang="en">
                <a:latin typeface="Roboto"/>
                <a:ea typeface="Roboto"/>
                <a:cs typeface="Roboto"/>
                <a:sym typeface="Roboto"/>
              </a:rPr>
              <a:t>Mode&gt;Median&gt;Mean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Positively</a:t>
            </a:r>
            <a:r>
              <a:rPr b="1" lang="en" sz="1800">
                <a:latin typeface="Roboto"/>
                <a:ea typeface="Roboto"/>
                <a:cs typeface="Roboto"/>
                <a:sym typeface="Roboto"/>
              </a:rPr>
              <a:t> Skewed:</a:t>
            </a:r>
            <a:br>
              <a:rPr lang="en">
                <a:latin typeface="Roboto"/>
                <a:ea typeface="Roboto"/>
                <a:cs typeface="Roboto"/>
                <a:sym typeface="Roboto"/>
              </a:rPr>
            </a:br>
            <a:r>
              <a:rPr lang="en">
                <a:latin typeface="Roboto"/>
                <a:ea typeface="Roboto"/>
                <a:cs typeface="Roboto"/>
                <a:sym typeface="Roboto"/>
              </a:rPr>
              <a:t>Mean&gt;</a:t>
            </a:r>
            <a:r>
              <a:rPr lang="en">
                <a:latin typeface="Roboto"/>
                <a:ea typeface="Roboto"/>
                <a:cs typeface="Roboto"/>
                <a:sym typeface="Roboto"/>
              </a:rPr>
              <a:t>Median</a:t>
            </a:r>
            <a:r>
              <a:rPr lang="en">
                <a:latin typeface="Roboto"/>
                <a:ea typeface="Roboto"/>
                <a:cs typeface="Roboto"/>
                <a:sym typeface="Roboto"/>
              </a:rPr>
              <a:t>&gt;Mode</a:t>
            </a:r>
            <a:endParaRPr>
              <a:latin typeface="Roboto"/>
              <a:ea typeface="Roboto"/>
              <a:cs typeface="Roboto"/>
              <a:sym typeface="Roboto"/>
            </a:endParaRPr>
          </a:p>
        </p:txBody>
      </p:sp>
      <p:pic>
        <p:nvPicPr>
          <p:cNvPr id="327" name="Google Shape;327;p45"/>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Measures of Spread </a:t>
            </a:r>
            <a:endParaRPr/>
          </a:p>
        </p:txBody>
      </p:sp>
      <p:sp>
        <p:nvSpPr>
          <p:cNvPr id="333" name="Google Shape;33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334" name="Google Shape;334;p46"/>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Measure of Spread</a:t>
            </a:r>
            <a:endParaRPr/>
          </a:p>
        </p:txBody>
      </p:sp>
      <p:sp>
        <p:nvSpPr>
          <p:cNvPr id="340" name="Google Shape;340;p47"/>
          <p:cNvSpPr txBox="1"/>
          <p:nvPr>
            <p:ph idx="1" type="body"/>
          </p:nvPr>
        </p:nvSpPr>
        <p:spPr>
          <a:xfrm>
            <a:off x="311700" y="1229875"/>
            <a:ext cx="5292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Layman Definition:</a:t>
            </a:r>
            <a:endParaRPr b="1"/>
          </a:p>
          <a:p>
            <a:pPr indent="0" lvl="0" marL="0" rtl="0" algn="just">
              <a:spcBef>
                <a:spcPts val="1200"/>
              </a:spcBef>
              <a:spcAft>
                <a:spcPts val="0"/>
              </a:spcAft>
              <a:buNone/>
            </a:pPr>
            <a:r>
              <a:rPr lang="en" sz="1600"/>
              <a:t>It is a measure that gives us an idea of how spread across the data is.</a:t>
            </a:r>
            <a:endParaRPr sz="1600"/>
          </a:p>
          <a:p>
            <a:pPr indent="0" lvl="0" marL="0" rtl="0" algn="just">
              <a:spcBef>
                <a:spcPts val="1200"/>
              </a:spcBef>
              <a:spcAft>
                <a:spcPts val="0"/>
              </a:spcAft>
              <a:buNone/>
            </a:pPr>
            <a:r>
              <a:rPr lang="en" sz="1600"/>
              <a:t>Just because 2 data sets have the same mean, doesn’t make the data sets similar.</a:t>
            </a:r>
            <a:endParaRPr sz="1600"/>
          </a:p>
          <a:p>
            <a:pPr indent="0" lvl="0" marL="0" rtl="0" algn="l">
              <a:spcBef>
                <a:spcPts val="1200"/>
              </a:spcBef>
              <a:spcAft>
                <a:spcPts val="1200"/>
              </a:spcAft>
              <a:buNone/>
            </a:pPr>
            <a:r>
              <a:t/>
            </a:r>
            <a:endParaRPr sz="1600"/>
          </a:p>
        </p:txBody>
      </p:sp>
      <p:pic>
        <p:nvPicPr>
          <p:cNvPr id="341" name="Google Shape;341;p47"/>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342" name="Google Shape;342;p47"/>
          <p:cNvPicPr preferRelativeResize="0"/>
          <p:nvPr/>
        </p:nvPicPr>
        <p:blipFill rotWithShape="1">
          <a:blip r:embed="rId4">
            <a:alphaModFix/>
          </a:blip>
          <a:srcRect b="7540" l="4333" r="0" t="-3602"/>
          <a:stretch/>
        </p:blipFill>
        <p:spPr>
          <a:xfrm>
            <a:off x="5604300" y="1363100"/>
            <a:ext cx="3387301" cy="227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a:t>
            </a:r>
            <a:endParaRPr/>
          </a:p>
        </p:txBody>
      </p:sp>
      <p:sp>
        <p:nvSpPr>
          <p:cNvPr id="348" name="Google Shape;348;p48"/>
          <p:cNvSpPr txBox="1"/>
          <p:nvPr>
            <p:ph idx="1" type="body"/>
          </p:nvPr>
        </p:nvSpPr>
        <p:spPr>
          <a:xfrm>
            <a:off x="311700" y="1229875"/>
            <a:ext cx="8292900" cy="187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Q</a:t>
            </a:r>
            <a:r>
              <a:rPr b="1" lang="en"/>
              <a:t>: There are 2 classes with 5 student’s each. The obtained marks are follows:</a:t>
            </a:r>
            <a:endParaRPr b="1"/>
          </a:p>
          <a:p>
            <a:pPr indent="-317500" lvl="0" marL="457200" rtl="0" algn="just">
              <a:spcBef>
                <a:spcPts val="1200"/>
              </a:spcBef>
              <a:spcAft>
                <a:spcPts val="0"/>
              </a:spcAft>
              <a:buSzPts val="1400"/>
              <a:buChar char="●"/>
            </a:pPr>
            <a:r>
              <a:rPr lang="en" sz="1600"/>
              <a:t>Class 1 : [ -10, 0, 10, 20, 30 ]</a:t>
            </a:r>
            <a:endParaRPr sz="1600"/>
          </a:p>
          <a:p>
            <a:pPr indent="-330200" lvl="0" marL="457200" rtl="0" algn="just">
              <a:spcBef>
                <a:spcPts val="0"/>
              </a:spcBef>
              <a:spcAft>
                <a:spcPts val="0"/>
              </a:spcAft>
              <a:buSzPts val="1600"/>
              <a:buChar char="●"/>
            </a:pPr>
            <a:r>
              <a:rPr lang="en" sz="1600"/>
              <a:t>Class 2 : [ 08, 09 10, 11, 12 ]</a:t>
            </a:r>
            <a:endParaRPr sz="1600"/>
          </a:p>
          <a:p>
            <a:pPr indent="0" lvl="0" marL="0" rtl="0" algn="l">
              <a:spcBef>
                <a:spcPts val="1200"/>
              </a:spcBef>
              <a:spcAft>
                <a:spcPts val="1200"/>
              </a:spcAft>
              <a:buNone/>
            </a:pPr>
            <a:r>
              <a:rPr lang="en" sz="1600"/>
              <a:t>The mean for both the classes are </a:t>
            </a:r>
            <a:r>
              <a:rPr b="1" lang="en" sz="1600"/>
              <a:t>10. </a:t>
            </a:r>
            <a:r>
              <a:rPr lang="en" sz="1600"/>
              <a:t>Taking that into account can we say that the data sets are similar?</a:t>
            </a:r>
            <a:endParaRPr b="1" sz="1600"/>
          </a:p>
        </p:txBody>
      </p:sp>
      <p:pic>
        <p:nvPicPr>
          <p:cNvPr id="349" name="Google Shape;349;p48"/>
          <p:cNvPicPr preferRelativeResize="0"/>
          <p:nvPr/>
        </p:nvPicPr>
        <p:blipFill>
          <a:blip r:embed="rId3">
            <a:alphaModFix/>
          </a:blip>
          <a:stretch>
            <a:fillRect/>
          </a:stretch>
        </p:blipFill>
        <p:spPr>
          <a:xfrm>
            <a:off x="8377874" y="70125"/>
            <a:ext cx="545426" cy="947674"/>
          </a:xfrm>
          <a:prstGeom prst="rect">
            <a:avLst/>
          </a:prstGeom>
          <a:noFill/>
          <a:ln>
            <a:noFill/>
          </a:ln>
        </p:spPr>
      </p:pic>
      <p:sp>
        <p:nvSpPr>
          <p:cNvPr id="350" name="Google Shape;350;p48"/>
          <p:cNvSpPr txBox="1"/>
          <p:nvPr/>
        </p:nvSpPr>
        <p:spPr>
          <a:xfrm>
            <a:off x="311700" y="3107575"/>
            <a:ext cx="4617600" cy="11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2"/>
                </a:solidFill>
                <a:latin typeface="Roboto"/>
                <a:ea typeface="Roboto"/>
                <a:cs typeface="Roboto"/>
                <a:sym typeface="Roboto"/>
              </a:rPr>
              <a:t>Answer: </a:t>
            </a:r>
            <a:r>
              <a:rPr lang="en" sz="1600">
                <a:solidFill>
                  <a:schemeClr val="dk2"/>
                </a:solidFill>
                <a:latin typeface="Roboto"/>
                <a:ea typeface="Roboto"/>
                <a:cs typeface="Roboto"/>
                <a:sym typeface="Roboto"/>
              </a:rPr>
              <a:t>No, the data have different spreads.</a:t>
            </a:r>
            <a:endParaRPr sz="1600">
              <a:solidFill>
                <a:schemeClr val="dk2"/>
              </a:solidFill>
              <a:latin typeface="Roboto"/>
              <a:ea typeface="Roboto"/>
              <a:cs typeface="Roboto"/>
              <a:sym typeface="Roboto"/>
            </a:endParaRPr>
          </a:p>
          <a:p>
            <a:pPr indent="-330200" lvl="0" marL="457200" rtl="0" algn="l">
              <a:lnSpc>
                <a:spcPct val="115000"/>
              </a:lnSpc>
              <a:spcBef>
                <a:spcPts val="120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Range for class 1 : 30 - (-10) = 40</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Range for class 2 : 12 - 8 = 4</a:t>
            </a:r>
            <a:endParaRPr sz="16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range isn’t the best way to understand spreads?</a:t>
            </a:r>
            <a:endParaRPr/>
          </a:p>
        </p:txBody>
      </p:sp>
      <p:sp>
        <p:nvSpPr>
          <p:cNvPr id="356" name="Google Shape;356;p49"/>
          <p:cNvSpPr txBox="1"/>
          <p:nvPr>
            <p:ph idx="1" type="body"/>
          </p:nvPr>
        </p:nvSpPr>
        <p:spPr>
          <a:xfrm>
            <a:off x="311700" y="1229875"/>
            <a:ext cx="5517600" cy="3195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Like we saw earlier that sometimes the best of methods also fail to give us the correct interpretations of the data set. </a:t>
            </a:r>
            <a:endParaRPr sz="1600"/>
          </a:p>
          <a:p>
            <a:pPr indent="0" lvl="0" marL="0" rtl="0" algn="just">
              <a:spcBef>
                <a:spcPts val="1200"/>
              </a:spcBef>
              <a:spcAft>
                <a:spcPts val="0"/>
              </a:spcAft>
              <a:buNone/>
            </a:pPr>
            <a:r>
              <a:rPr lang="en" sz="1600"/>
              <a:t>Range is no </a:t>
            </a:r>
            <a:r>
              <a:rPr lang="en" sz="1600"/>
              <a:t>different</a:t>
            </a:r>
            <a:r>
              <a:rPr lang="en" sz="1600"/>
              <a:t>, there might be cases were the mean is same the data range is same but the values differ telling us that the data might have a </a:t>
            </a:r>
            <a:r>
              <a:rPr lang="en" sz="1600"/>
              <a:t>different</a:t>
            </a:r>
            <a:r>
              <a:rPr lang="en" sz="1600"/>
              <a:t> spread. </a:t>
            </a:r>
            <a:endParaRPr sz="1600"/>
          </a:p>
          <a:p>
            <a:pPr indent="0" lvl="0" marL="0" rtl="0" algn="just">
              <a:spcBef>
                <a:spcPts val="1200"/>
              </a:spcBef>
              <a:spcAft>
                <a:spcPts val="1200"/>
              </a:spcAft>
              <a:buNone/>
            </a:pPr>
            <a:r>
              <a:rPr lang="en" sz="1600"/>
              <a:t>If we go with ranges all the time we might end up with a completely </a:t>
            </a:r>
            <a:r>
              <a:rPr lang="en" sz="1600"/>
              <a:t>different</a:t>
            </a:r>
            <a:r>
              <a:rPr lang="en" sz="1600"/>
              <a:t> interpretation.</a:t>
            </a:r>
            <a:endParaRPr sz="1600"/>
          </a:p>
        </p:txBody>
      </p:sp>
      <p:pic>
        <p:nvPicPr>
          <p:cNvPr id="357" name="Google Shape;357;p49"/>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358" name="Google Shape;358;p49"/>
          <p:cNvPicPr preferRelativeResize="0"/>
          <p:nvPr/>
        </p:nvPicPr>
        <p:blipFill>
          <a:blip r:embed="rId4">
            <a:alphaModFix/>
          </a:blip>
          <a:stretch>
            <a:fillRect/>
          </a:stretch>
        </p:blipFill>
        <p:spPr>
          <a:xfrm>
            <a:off x="5938850" y="1704888"/>
            <a:ext cx="3075975" cy="173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Variance (σ</a:t>
            </a:r>
            <a:r>
              <a:rPr baseline="30000" lang="en"/>
              <a:t>2</a:t>
            </a:r>
            <a:r>
              <a:rPr lang="en"/>
              <a:t>)</a:t>
            </a:r>
            <a:endParaRPr/>
          </a:p>
        </p:txBody>
      </p:sp>
      <p:sp>
        <p:nvSpPr>
          <p:cNvPr id="364" name="Google Shape;364;p50"/>
          <p:cNvSpPr txBox="1"/>
          <p:nvPr>
            <p:ph idx="1" type="body"/>
          </p:nvPr>
        </p:nvSpPr>
        <p:spPr>
          <a:xfrm>
            <a:off x="311700" y="1229875"/>
            <a:ext cx="53784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Variance Definition in Statistics:</a:t>
            </a:r>
            <a:endParaRPr b="1"/>
          </a:p>
          <a:p>
            <a:pPr indent="0" lvl="0" marL="0" rtl="0" algn="just">
              <a:spcBef>
                <a:spcPts val="1200"/>
              </a:spcBef>
              <a:spcAft>
                <a:spcPts val="1200"/>
              </a:spcAft>
              <a:buNone/>
            </a:pPr>
            <a:r>
              <a:rPr lang="en"/>
              <a:t>It is a measure of how data points differ from the mean. According to layman’s terms, it is a measure of how far a set of data (numbers) are spread out from their mean (average) value.</a:t>
            </a:r>
            <a:endParaRPr/>
          </a:p>
        </p:txBody>
      </p:sp>
      <p:pic>
        <p:nvPicPr>
          <p:cNvPr id="365" name="Google Shape;365;p50"/>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366" name="Google Shape;366;p50"/>
          <p:cNvPicPr preferRelativeResize="0"/>
          <p:nvPr/>
        </p:nvPicPr>
        <p:blipFill rotWithShape="1">
          <a:blip r:embed="rId4">
            <a:alphaModFix/>
          </a:blip>
          <a:srcRect b="12966" l="6668" r="28210" t="11470"/>
          <a:stretch/>
        </p:blipFill>
        <p:spPr>
          <a:xfrm>
            <a:off x="6041375" y="1229875"/>
            <a:ext cx="2537124" cy="220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372" name="Google Shape;372;p51"/>
          <p:cNvSpPr txBox="1"/>
          <p:nvPr>
            <p:ph idx="1" type="body"/>
          </p:nvPr>
        </p:nvSpPr>
        <p:spPr>
          <a:xfrm>
            <a:off x="311700" y="1077475"/>
            <a:ext cx="8520600" cy="114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Q: There are 2 classes with 5 student’s each. The obtained marks are follows:</a:t>
            </a:r>
            <a:endParaRPr b="1"/>
          </a:p>
          <a:p>
            <a:pPr indent="-317500" lvl="0" marL="457200" rtl="0" algn="just">
              <a:spcBef>
                <a:spcPts val="1200"/>
              </a:spcBef>
              <a:spcAft>
                <a:spcPts val="0"/>
              </a:spcAft>
              <a:buSzPts val="1400"/>
              <a:buChar char="●"/>
            </a:pPr>
            <a:r>
              <a:rPr lang="en" sz="1600"/>
              <a:t>Class 1 : [ -10, 0, 10, 20, 30 ]</a:t>
            </a:r>
            <a:endParaRPr sz="1600"/>
          </a:p>
          <a:p>
            <a:pPr indent="-330200" lvl="0" marL="457200" rtl="0" algn="just">
              <a:spcBef>
                <a:spcPts val="0"/>
              </a:spcBef>
              <a:spcAft>
                <a:spcPts val="0"/>
              </a:spcAft>
              <a:buSzPts val="1600"/>
              <a:buChar char="●"/>
            </a:pPr>
            <a:r>
              <a:rPr lang="en" sz="1600"/>
              <a:t>Class 2 : [ 08, 09 10, 11, 12 ]</a:t>
            </a:r>
            <a:endParaRPr sz="1600"/>
          </a:p>
        </p:txBody>
      </p:sp>
      <p:pic>
        <p:nvPicPr>
          <p:cNvPr id="373" name="Google Shape;373;p51"/>
          <p:cNvPicPr preferRelativeResize="0"/>
          <p:nvPr/>
        </p:nvPicPr>
        <p:blipFill>
          <a:blip r:embed="rId3">
            <a:alphaModFix/>
          </a:blip>
          <a:stretch>
            <a:fillRect/>
          </a:stretch>
        </p:blipFill>
        <p:spPr>
          <a:xfrm>
            <a:off x="8377874" y="70125"/>
            <a:ext cx="545426" cy="947674"/>
          </a:xfrm>
          <a:prstGeom prst="rect">
            <a:avLst/>
          </a:prstGeom>
          <a:noFill/>
          <a:ln>
            <a:noFill/>
          </a:ln>
        </p:spPr>
      </p:pic>
      <p:sp>
        <p:nvSpPr>
          <p:cNvPr id="374" name="Google Shape;374;p51"/>
          <p:cNvSpPr txBox="1"/>
          <p:nvPr/>
        </p:nvSpPr>
        <p:spPr>
          <a:xfrm>
            <a:off x="311700" y="2322900"/>
            <a:ext cx="7671600" cy="190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dk2"/>
                </a:solidFill>
                <a:latin typeface="Roboto"/>
                <a:ea typeface="Roboto"/>
                <a:cs typeface="Roboto"/>
                <a:sym typeface="Roboto"/>
              </a:rPr>
              <a:t>Variance :</a:t>
            </a:r>
            <a:endParaRPr b="1" sz="1800">
              <a:solidFill>
                <a:schemeClr val="dk2"/>
              </a:solidFill>
              <a:latin typeface="Roboto"/>
              <a:ea typeface="Roboto"/>
              <a:cs typeface="Roboto"/>
              <a:sym typeface="Roboto"/>
            </a:endParaRPr>
          </a:p>
          <a:p>
            <a:pPr indent="0" lvl="0" marL="0" rtl="0" algn="just">
              <a:lnSpc>
                <a:spcPct val="115000"/>
              </a:lnSpc>
              <a:spcBef>
                <a:spcPts val="1200"/>
              </a:spcBef>
              <a:spcAft>
                <a:spcPts val="0"/>
              </a:spcAft>
              <a:buNone/>
            </a:pPr>
            <a:r>
              <a:rPr lang="en" sz="1600">
                <a:solidFill>
                  <a:schemeClr val="dk2"/>
                </a:solidFill>
                <a:latin typeface="Roboto"/>
                <a:ea typeface="Roboto"/>
                <a:cs typeface="Roboto"/>
                <a:sym typeface="Roboto"/>
              </a:rPr>
              <a:t>Class 1 : (-10-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+(20-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+(30-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a:t>
            </a:r>
            <a:r>
              <a:rPr lang="en" sz="1600" u="sng">
                <a:solidFill>
                  <a:schemeClr val="dk2"/>
                </a:solidFill>
                <a:latin typeface="Roboto"/>
                <a:ea typeface="Roboto"/>
                <a:cs typeface="Roboto"/>
                <a:sym typeface="Roboto"/>
              </a:rPr>
              <a:t>1000		</a:t>
            </a:r>
            <a:r>
              <a:rPr lang="en" sz="1600">
                <a:solidFill>
                  <a:schemeClr val="dk2"/>
                </a:solidFill>
                <a:latin typeface="Roboto"/>
                <a:ea typeface="Roboto"/>
                <a:cs typeface="Roboto"/>
                <a:sym typeface="Roboto"/>
              </a:rPr>
              <a:t>=    	200</a:t>
            </a:r>
            <a:br>
              <a:rPr lang="en" sz="1600" u="sng">
                <a:solidFill>
                  <a:schemeClr val="dk2"/>
                </a:solidFill>
                <a:latin typeface="Roboto"/>
                <a:ea typeface="Roboto"/>
                <a:cs typeface="Roboto"/>
                <a:sym typeface="Roboto"/>
              </a:rPr>
            </a:b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5						    5</a:t>
            </a:r>
            <a:endParaRPr sz="1600">
              <a:solidFill>
                <a:schemeClr val="dk2"/>
              </a:solidFill>
              <a:latin typeface="Roboto"/>
              <a:ea typeface="Roboto"/>
              <a:cs typeface="Roboto"/>
              <a:sym typeface="Roboto"/>
            </a:endParaRPr>
          </a:p>
          <a:p>
            <a:pPr indent="0" lvl="0" marL="0" rtl="0" algn="just">
              <a:lnSpc>
                <a:spcPct val="115000"/>
              </a:lnSpc>
              <a:spcBef>
                <a:spcPts val="1200"/>
              </a:spcBef>
              <a:spcAft>
                <a:spcPts val="1200"/>
              </a:spcAft>
              <a:buNone/>
            </a:pPr>
            <a:r>
              <a:rPr lang="en" sz="1600">
                <a:solidFill>
                  <a:schemeClr val="dk2"/>
                </a:solidFill>
                <a:latin typeface="Roboto"/>
                <a:ea typeface="Roboto"/>
                <a:cs typeface="Roboto"/>
                <a:sym typeface="Roboto"/>
              </a:rPr>
              <a:t>Class 2 : (08-</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+(09-</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+(11-</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+(12-</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a:t>
            </a:r>
            <a:r>
              <a:rPr lang="en" sz="1600" u="sng">
                <a:solidFill>
                  <a:schemeClr val="dk2"/>
                </a:solidFill>
                <a:latin typeface="Roboto"/>
                <a:ea typeface="Roboto"/>
                <a:cs typeface="Roboto"/>
                <a:sym typeface="Roboto"/>
              </a:rPr>
              <a:t>10		</a:t>
            </a:r>
            <a:r>
              <a:rPr lang="en" sz="1600">
                <a:solidFill>
                  <a:schemeClr val="dk2"/>
                </a:solidFill>
                <a:latin typeface="Roboto"/>
                <a:ea typeface="Roboto"/>
                <a:cs typeface="Roboto"/>
                <a:sym typeface="Roboto"/>
              </a:rPr>
              <a:t>=    	2</a:t>
            </a:r>
            <a:br>
              <a:rPr lang="en" sz="1600" u="sng">
                <a:solidFill>
                  <a:schemeClr val="dk2"/>
                </a:solidFill>
                <a:latin typeface="Roboto"/>
                <a:ea typeface="Roboto"/>
                <a:cs typeface="Roboto"/>
                <a:sym typeface="Roboto"/>
              </a:rPr>
            </a:b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5						 5 </a:t>
            </a:r>
            <a:endParaRPr sz="1600">
              <a:solidFill>
                <a:schemeClr val="dk2"/>
              </a:solidFill>
              <a:latin typeface="Roboto"/>
              <a:ea typeface="Roboto"/>
              <a:cs typeface="Roboto"/>
              <a:sym typeface="Roboto"/>
            </a:endParaRPr>
          </a:p>
        </p:txBody>
      </p:sp>
      <p:cxnSp>
        <p:nvCxnSpPr>
          <p:cNvPr id="375" name="Google Shape;375;p51"/>
          <p:cNvCxnSpPr/>
          <p:nvPr/>
        </p:nvCxnSpPr>
        <p:spPr>
          <a:xfrm>
            <a:off x="1319125" y="3126000"/>
            <a:ext cx="3857700" cy="111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51"/>
          <p:cNvCxnSpPr/>
          <p:nvPr/>
        </p:nvCxnSpPr>
        <p:spPr>
          <a:xfrm>
            <a:off x="1319125" y="3854825"/>
            <a:ext cx="38577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 Deviation (σ)</a:t>
            </a:r>
            <a:endParaRPr/>
          </a:p>
        </p:txBody>
      </p:sp>
      <p:sp>
        <p:nvSpPr>
          <p:cNvPr id="382" name="Google Shape;382;p52"/>
          <p:cNvSpPr txBox="1"/>
          <p:nvPr>
            <p:ph idx="1" type="body"/>
          </p:nvPr>
        </p:nvSpPr>
        <p:spPr>
          <a:xfrm>
            <a:off x="311700" y="1761925"/>
            <a:ext cx="5236800" cy="280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standard deviation is nothing but the root over of </a:t>
            </a:r>
            <a:r>
              <a:rPr lang="en" sz="1600"/>
              <a:t>variance</a:t>
            </a:r>
            <a:r>
              <a:rPr lang="en" sz="1600"/>
              <a:t>. It is a quantity expressing by how much the members of a group differ from the mean value for the group.</a:t>
            </a:r>
            <a:endParaRPr sz="1600"/>
          </a:p>
        </p:txBody>
      </p:sp>
      <p:pic>
        <p:nvPicPr>
          <p:cNvPr id="383" name="Google Shape;383;p52"/>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384" name="Google Shape;384;p52"/>
          <p:cNvPicPr preferRelativeResize="0"/>
          <p:nvPr/>
        </p:nvPicPr>
        <p:blipFill>
          <a:blip r:embed="rId4">
            <a:alphaModFix/>
          </a:blip>
          <a:stretch>
            <a:fillRect/>
          </a:stretch>
        </p:blipFill>
        <p:spPr>
          <a:xfrm>
            <a:off x="5493700" y="1867497"/>
            <a:ext cx="3429600" cy="13241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2576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a:t>
            </a:r>
            <a:endParaRPr/>
          </a:p>
        </p:txBody>
      </p:sp>
      <p:sp>
        <p:nvSpPr>
          <p:cNvPr id="390" name="Google Shape;390;p53"/>
          <p:cNvSpPr txBox="1"/>
          <p:nvPr>
            <p:ph idx="1" type="body"/>
          </p:nvPr>
        </p:nvSpPr>
        <p:spPr>
          <a:xfrm>
            <a:off x="311700" y="925075"/>
            <a:ext cx="8520600" cy="114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Q: There are 2 classes with 5 student’s each. The obtained marks are follows:</a:t>
            </a:r>
            <a:endParaRPr b="1"/>
          </a:p>
          <a:p>
            <a:pPr indent="-317500" lvl="0" marL="457200" rtl="0" algn="just">
              <a:spcBef>
                <a:spcPts val="1200"/>
              </a:spcBef>
              <a:spcAft>
                <a:spcPts val="0"/>
              </a:spcAft>
              <a:buSzPts val="1400"/>
              <a:buChar char="●"/>
            </a:pPr>
            <a:r>
              <a:rPr lang="en" sz="1600"/>
              <a:t>Class 1 : [ -10, 0, 10, 20, 30 ]</a:t>
            </a:r>
            <a:endParaRPr sz="1600"/>
          </a:p>
          <a:p>
            <a:pPr indent="-330200" lvl="0" marL="457200" rtl="0" algn="just">
              <a:spcBef>
                <a:spcPts val="0"/>
              </a:spcBef>
              <a:spcAft>
                <a:spcPts val="0"/>
              </a:spcAft>
              <a:buSzPts val="1600"/>
              <a:buChar char="●"/>
            </a:pPr>
            <a:r>
              <a:rPr lang="en" sz="1600"/>
              <a:t>Class 2 : [ 08, 09 10, 11, 12 ]</a:t>
            </a:r>
            <a:endParaRPr sz="1600"/>
          </a:p>
        </p:txBody>
      </p:sp>
      <p:pic>
        <p:nvPicPr>
          <p:cNvPr id="391" name="Google Shape;391;p53"/>
          <p:cNvPicPr preferRelativeResize="0"/>
          <p:nvPr/>
        </p:nvPicPr>
        <p:blipFill>
          <a:blip r:embed="rId3">
            <a:alphaModFix/>
          </a:blip>
          <a:stretch>
            <a:fillRect/>
          </a:stretch>
        </p:blipFill>
        <p:spPr>
          <a:xfrm>
            <a:off x="8377874" y="70125"/>
            <a:ext cx="545426" cy="947674"/>
          </a:xfrm>
          <a:prstGeom prst="rect">
            <a:avLst/>
          </a:prstGeom>
          <a:noFill/>
          <a:ln>
            <a:noFill/>
          </a:ln>
        </p:spPr>
      </p:pic>
      <p:sp>
        <p:nvSpPr>
          <p:cNvPr id="392" name="Google Shape;392;p53"/>
          <p:cNvSpPr txBox="1"/>
          <p:nvPr/>
        </p:nvSpPr>
        <p:spPr>
          <a:xfrm>
            <a:off x="311700" y="2073675"/>
            <a:ext cx="7671600" cy="214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dk2"/>
                </a:solidFill>
                <a:latin typeface="Roboto"/>
                <a:ea typeface="Roboto"/>
                <a:cs typeface="Roboto"/>
                <a:sym typeface="Roboto"/>
              </a:rPr>
              <a:t>Variance :</a:t>
            </a:r>
            <a:endParaRPr b="1" sz="1800">
              <a:solidFill>
                <a:schemeClr val="dk2"/>
              </a:solidFill>
              <a:latin typeface="Roboto"/>
              <a:ea typeface="Roboto"/>
              <a:cs typeface="Roboto"/>
              <a:sym typeface="Roboto"/>
            </a:endParaRPr>
          </a:p>
          <a:p>
            <a:pPr indent="0" lvl="0" marL="0" rtl="0" algn="just">
              <a:lnSpc>
                <a:spcPct val="115000"/>
              </a:lnSpc>
              <a:spcBef>
                <a:spcPts val="1200"/>
              </a:spcBef>
              <a:spcAft>
                <a:spcPts val="1200"/>
              </a:spcAft>
              <a:buNone/>
            </a:pPr>
            <a:r>
              <a:rPr lang="en" sz="1600">
                <a:solidFill>
                  <a:schemeClr val="dk2"/>
                </a:solidFill>
                <a:latin typeface="Roboto"/>
                <a:ea typeface="Roboto"/>
                <a:cs typeface="Roboto"/>
                <a:sym typeface="Roboto"/>
              </a:rPr>
              <a:t>Class 1 : </a:t>
            </a:r>
            <a:r>
              <a:rPr lang="en" sz="2700">
                <a:solidFill>
                  <a:schemeClr val="dk2"/>
                </a:solidFill>
                <a:latin typeface="Roboto"/>
                <a:ea typeface="Roboto"/>
                <a:cs typeface="Roboto"/>
                <a:sym typeface="Roboto"/>
              </a:rPr>
              <a:t>√</a:t>
            </a:r>
            <a:r>
              <a:rPr lang="en" sz="1600">
                <a:solidFill>
                  <a:schemeClr val="dk2"/>
                </a:solidFill>
                <a:latin typeface="Roboto"/>
                <a:ea typeface="Roboto"/>
                <a:cs typeface="Roboto"/>
                <a:sym typeface="Roboto"/>
              </a:rPr>
              <a:t>(-10-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+(20-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+(30-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a:t>
            </a:r>
            <a:r>
              <a:rPr lang="en" sz="2700">
                <a:solidFill>
                  <a:schemeClr val="dk2"/>
                </a:solidFill>
                <a:latin typeface="Roboto"/>
                <a:ea typeface="Roboto"/>
                <a:cs typeface="Roboto"/>
                <a:sym typeface="Roboto"/>
              </a:rPr>
              <a:t>√</a:t>
            </a:r>
            <a:r>
              <a:rPr lang="en" sz="1600" u="sng">
                <a:solidFill>
                  <a:schemeClr val="dk2"/>
                </a:solidFill>
                <a:latin typeface="Roboto"/>
                <a:ea typeface="Roboto"/>
                <a:cs typeface="Roboto"/>
                <a:sym typeface="Roboto"/>
              </a:rPr>
              <a:t>1000	</a:t>
            </a:r>
            <a:r>
              <a:rPr lang="en" sz="1600">
                <a:solidFill>
                  <a:schemeClr val="dk2"/>
                </a:solidFill>
                <a:latin typeface="Roboto"/>
                <a:ea typeface="Roboto"/>
                <a:cs typeface="Roboto"/>
                <a:sym typeface="Roboto"/>
              </a:rPr>
              <a:t>=    	10</a:t>
            </a:r>
            <a:r>
              <a:rPr lang="en" sz="1600">
                <a:solidFill>
                  <a:schemeClr val="dk2"/>
                </a:solidFill>
                <a:latin typeface="Roboto"/>
                <a:ea typeface="Roboto"/>
                <a:cs typeface="Roboto"/>
                <a:sym typeface="Roboto"/>
              </a:rPr>
              <a:t>√2</a:t>
            </a:r>
            <a:br>
              <a:rPr lang="en" sz="1600" u="sng">
                <a:solidFill>
                  <a:schemeClr val="dk2"/>
                </a:solidFill>
                <a:latin typeface="Roboto"/>
                <a:ea typeface="Roboto"/>
                <a:cs typeface="Roboto"/>
                <a:sym typeface="Roboto"/>
              </a:rPr>
            </a:b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5						        5</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Class 2 : </a:t>
            </a:r>
            <a:r>
              <a:rPr lang="en" sz="2700">
                <a:solidFill>
                  <a:schemeClr val="dk2"/>
                </a:solidFill>
                <a:latin typeface="Roboto"/>
                <a:ea typeface="Roboto"/>
                <a:cs typeface="Roboto"/>
                <a:sym typeface="Roboto"/>
              </a:rPr>
              <a:t>√</a:t>
            </a:r>
            <a:r>
              <a:rPr lang="en" sz="1600">
                <a:solidFill>
                  <a:schemeClr val="dk2"/>
                </a:solidFill>
                <a:latin typeface="Roboto"/>
                <a:ea typeface="Roboto"/>
                <a:cs typeface="Roboto"/>
                <a:sym typeface="Roboto"/>
              </a:rPr>
              <a:t>(08-</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+(09-</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+(10-</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+(11-</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+(12-</a:t>
            </a:r>
            <a:r>
              <a:rPr b="1" lang="en" sz="1600">
                <a:solidFill>
                  <a:schemeClr val="dk2"/>
                </a:solidFill>
                <a:latin typeface="Roboto"/>
                <a:ea typeface="Roboto"/>
                <a:cs typeface="Roboto"/>
                <a:sym typeface="Roboto"/>
              </a:rPr>
              <a:t>10</a:t>
            </a:r>
            <a:r>
              <a:rPr lang="en" sz="1600">
                <a:solidFill>
                  <a:schemeClr val="dk2"/>
                </a:solidFill>
                <a:latin typeface="Roboto"/>
                <a:ea typeface="Roboto"/>
                <a:cs typeface="Roboto"/>
                <a:sym typeface="Roboto"/>
              </a:rPr>
              <a:t>)</a:t>
            </a:r>
            <a:r>
              <a:rPr baseline="30000" lang="en" sz="1600">
                <a:solidFill>
                  <a:schemeClr val="dk2"/>
                </a:solidFill>
                <a:latin typeface="Roboto"/>
                <a:ea typeface="Roboto"/>
                <a:cs typeface="Roboto"/>
                <a:sym typeface="Roboto"/>
              </a:rPr>
              <a:t>2</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a:t>
            </a:r>
            <a:r>
              <a:rPr lang="en" sz="2700">
                <a:solidFill>
                  <a:schemeClr val="dk2"/>
                </a:solidFill>
                <a:latin typeface="Roboto"/>
                <a:ea typeface="Roboto"/>
                <a:cs typeface="Roboto"/>
                <a:sym typeface="Roboto"/>
              </a:rPr>
              <a:t>√</a:t>
            </a:r>
            <a:r>
              <a:rPr lang="en" sz="1600" u="sng">
                <a:solidFill>
                  <a:schemeClr val="dk2"/>
                </a:solidFill>
                <a:latin typeface="Roboto"/>
                <a:ea typeface="Roboto"/>
                <a:cs typeface="Roboto"/>
                <a:sym typeface="Roboto"/>
              </a:rPr>
              <a:t>10		</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√2</a:t>
            </a:r>
            <a:br>
              <a:rPr lang="en" sz="1600" u="sng">
                <a:solidFill>
                  <a:schemeClr val="dk2"/>
                </a:solidFill>
                <a:latin typeface="Roboto"/>
                <a:ea typeface="Roboto"/>
                <a:cs typeface="Roboto"/>
                <a:sym typeface="Roboto"/>
              </a:rPr>
            </a:br>
            <a:r>
              <a:rPr lang="en" sz="1600" u="sng">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5						      5 </a:t>
            </a:r>
            <a:endParaRPr sz="1600">
              <a:solidFill>
                <a:schemeClr val="dk2"/>
              </a:solidFill>
              <a:latin typeface="Roboto"/>
              <a:ea typeface="Roboto"/>
              <a:cs typeface="Roboto"/>
              <a:sym typeface="Roboto"/>
            </a:endParaRPr>
          </a:p>
        </p:txBody>
      </p:sp>
      <p:cxnSp>
        <p:nvCxnSpPr>
          <p:cNvPr id="393" name="Google Shape;393;p53"/>
          <p:cNvCxnSpPr/>
          <p:nvPr/>
        </p:nvCxnSpPr>
        <p:spPr>
          <a:xfrm>
            <a:off x="1441050" y="3059475"/>
            <a:ext cx="3857700" cy="111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53"/>
          <p:cNvCxnSpPr/>
          <p:nvPr/>
        </p:nvCxnSpPr>
        <p:spPr>
          <a:xfrm>
            <a:off x="1526950" y="3799375"/>
            <a:ext cx="3857700" cy="111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53"/>
          <p:cNvCxnSpPr/>
          <p:nvPr/>
        </p:nvCxnSpPr>
        <p:spPr>
          <a:xfrm>
            <a:off x="1391125" y="2710250"/>
            <a:ext cx="3857700" cy="111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53"/>
          <p:cNvCxnSpPr/>
          <p:nvPr/>
        </p:nvCxnSpPr>
        <p:spPr>
          <a:xfrm>
            <a:off x="1391125" y="3483425"/>
            <a:ext cx="38577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Statistics:</a:t>
            </a:r>
            <a:endParaRPr/>
          </a:p>
        </p:txBody>
      </p:sp>
      <p:sp>
        <p:nvSpPr>
          <p:cNvPr id="179" name="Google Shape;179;p27"/>
          <p:cNvSpPr txBox="1"/>
          <p:nvPr>
            <p:ph idx="1" type="body"/>
          </p:nvPr>
        </p:nvSpPr>
        <p:spPr>
          <a:xfrm>
            <a:off x="311700" y="1229875"/>
            <a:ext cx="5142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Bookish Definition:</a:t>
            </a:r>
            <a:endParaRPr b="1"/>
          </a:p>
          <a:p>
            <a:pPr indent="0" lvl="0" marL="0" rtl="0" algn="just">
              <a:spcBef>
                <a:spcPts val="1200"/>
              </a:spcBef>
              <a:spcAft>
                <a:spcPts val="0"/>
              </a:spcAft>
              <a:buNone/>
            </a:pPr>
            <a:r>
              <a:rPr lang="en" sz="1600"/>
              <a:t>The practice or science of collecting and analyzing numerical data in large quantities, especially for the purpose of inferring proportions in a whole from those in a representative sample.</a:t>
            </a:r>
            <a:endParaRPr sz="1600"/>
          </a:p>
          <a:p>
            <a:pPr indent="0" lvl="0" marL="0" rtl="0" algn="l">
              <a:spcBef>
                <a:spcPts val="1200"/>
              </a:spcBef>
              <a:spcAft>
                <a:spcPts val="0"/>
              </a:spcAft>
              <a:buNone/>
            </a:pPr>
            <a:r>
              <a:rPr b="1" lang="en"/>
              <a:t>Layman Definition:</a:t>
            </a:r>
            <a:endParaRPr b="1"/>
          </a:p>
          <a:p>
            <a:pPr indent="0" lvl="0" marL="0" rtl="0" algn="just">
              <a:spcBef>
                <a:spcPts val="1200"/>
              </a:spcBef>
              <a:spcAft>
                <a:spcPts val="1200"/>
              </a:spcAft>
              <a:buNone/>
            </a:pPr>
            <a:r>
              <a:rPr lang="en" sz="1600"/>
              <a:t>It’s a branch of science that deals with numeric data. It is mainly used to infer knowledge about big sections (parts / proportions) by trying to understand a smaller part of it.</a:t>
            </a:r>
            <a:endParaRPr sz="1600"/>
          </a:p>
        </p:txBody>
      </p:sp>
      <p:pic>
        <p:nvPicPr>
          <p:cNvPr id="180" name="Google Shape;180;p27"/>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181" name="Google Shape;181;p27"/>
          <p:cNvPicPr preferRelativeResize="0"/>
          <p:nvPr/>
        </p:nvPicPr>
        <p:blipFill>
          <a:blip r:embed="rId4">
            <a:alphaModFix/>
          </a:blip>
          <a:stretch>
            <a:fillRect/>
          </a:stretch>
        </p:blipFill>
        <p:spPr>
          <a:xfrm>
            <a:off x="5538400" y="1337050"/>
            <a:ext cx="3384899" cy="2308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the problem with Variance</a:t>
            </a:r>
            <a:endParaRPr/>
          </a:p>
        </p:txBody>
      </p:sp>
      <p:sp>
        <p:nvSpPr>
          <p:cNvPr id="402" name="Google Shape;402;p54"/>
          <p:cNvSpPr txBox="1"/>
          <p:nvPr>
            <p:ph idx="1" type="body"/>
          </p:nvPr>
        </p:nvSpPr>
        <p:spPr>
          <a:xfrm>
            <a:off x="311700" y="1229875"/>
            <a:ext cx="8279100" cy="200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Taking the previous example we see that the values for classes are marks. Now when we take the variance into consideration we get the final value in terms of marks </a:t>
            </a:r>
            <a:r>
              <a:rPr baseline="30000" lang="en"/>
              <a:t>2</a:t>
            </a:r>
            <a:r>
              <a:rPr lang="en"/>
              <a:t>. Which doesn’t make a lot of </a:t>
            </a:r>
            <a:r>
              <a:rPr lang="en"/>
              <a:t>sense.</a:t>
            </a:r>
            <a:br>
              <a:rPr lang="en"/>
            </a:br>
            <a:br>
              <a:rPr lang="en"/>
            </a:br>
            <a:r>
              <a:rPr lang="en"/>
              <a:t>That’s the reason we use Standard deviation over variance.</a:t>
            </a:r>
            <a:endParaRPr/>
          </a:p>
        </p:txBody>
      </p:sp>
      <p:pic>
        <p:nvPicPr>
          <p:cNvPr id="403" name="Google Shape;403;p54"/>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Probability</a:t>
            </a:r>
            <a:endParaRPr/>
          </a:p>
        </p:txBody>
      </p:sp>
      <p:sp>
        <p:nvSpPr>
          <p:cNvPr id="409" name="Google Shape;409;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410" name="Google Shape;410;p55"/>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probability?</a:t>
            </a:r>
            <a:endParaRPr/>
          </a:p>
        </p:txBody>
      </p:sp>
      <p:sp>
        <p:nvSpPr>
          <p:cNvPr id="416" name="Google Shape;416;p56"/>
          <p:cNvSpPr txBox="1"/>
          <p:nvPr>
            <p:ph idx="1" type="body"/>
          </p:nvPr>
        </p:nvSpPr>
        <p:spPr>
          <a:xfrm>
            <a:off x="311700" y="1229875"/>
            <a:ext cx="46818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a:t>
            </a:r>
            <a:r>
              <a:rPr lang="en"/>
              <a:t>he quality or state of being probable; the extent to which something is likely to happen or be the case.</a:t>
            </a:r>
            <a:endParaRPr/>
          </a:p>
          <a:p>
            <a:pPr indent="0" lvl="0" marL="0" rtl="0" algn="just">
              <a:spcBef>
                <a:spcPts val="1200"/>
              </a:spcBef>
              <a:spcAft>
                <a:spcPts val="0"/>
              </a:spcAft>
              <a:buNone/>
            </a:pPr>
            <a:r>
              <a:rPr lang="en"/>
              <a:t>Basically it tells you the chances of an event to occur or not occur. We can quantify it in terms of a fraction, a </a:t>
            </a:r>
            <a:r>
              <a:rPr lang="en"/>
              <a:t>decimal or in terms of percentages.</a:t>
            </a:r>
            <a:r>
              <a:rPr lang="en"/>
              <a:t> </a:t>
            </a:r>
            <a:endParaRPr/>
          </a:p>
          <a:p>
            <a:pPr indent="0" lvl="0" marL="0" rtl="0" algn="just">
              <a:spcBef>
                <a:spcPts val="1200"/>
              </a:spcBef>
              <a:spcAft>
                <a:spcPts val="1200"/>
              </a:spcAft>
              <a:buNone/>
            </a:pPr>
            <a:r>
              <a:rPr lang="en"/>
              <a:t>The value is always between 0 and 1.</a:t>
            </a:r>
            <a:endParaRPr/>
          </a:p>
        </p:txBody>
      </p:sp>
      <p:pic>
        <p:nvPicPr>
          <p:cNvPr id="417" name="Google Shape;417;p56"/>
          <p:cNvPicPr preferRelativeResize="0"/>
          <p:nvPr/>
        </p:nvPicPr>
        <p:blipFill rotWithShape="1">
          <a:blip r:embed="rId3">
            <a:alphaModFix/>
          </a:blip>
          <a:srcRect b="5392" l="0" r="0" t="0"/>
          <a:stretch/>
        </p:blipFill>
        <p:spPr>
          <a:xfrm>
            <a:off x="5197200" y="857171"/>
            <a:ext cx="3794399" cy="2689704"/>
          </a:xfrm>
          <a:prstGeom prst="rect">
            <a:avLst/>
          </a:prstGeom>
          <a:noFill/>
          <a:ln>
            <a:noFill/>
          </a:ln>
        </p:spPr>
      </p:pic>
      <p:pic>
        <p:nvPicPr>
          <p:cNvPr id="418" name="Google Shape;418;p56"/>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how to calculate it?</a:t>
            </a:r>
            <a:endParaRPr/>
          </a:p>
        </p:txBody>
      </p:sp>
      <p:sp>
        <p:nvSpPr>
          <p:cNvPr id="424" name="Google Shape;424;p57"/>
          <p:cNvSpPr txBox="1"/>
          <p:nvPr>
            <p:ph idx="1" type="body"/>
          </p:nvPr>
        </p:nvSpPr>
        <p:spPr>
          <a:xfrm>
            <a:off x="1008225" y="1445825"/>
            <a:ext cx="3331500" cy="312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event you want to find the probability for.</a:t>
            </a:r>
            <a:endParaRPr/>
          </a:p>
          <a:p>
            <a:pPr indent="0" lvl="0" marL="0" rtl="0" algn="l">
              <a:spcBef>
                <a:spcPts val="1200"/>
              </a:spcBef>
              <a:spcAft>
                <a:spcPts val="1200"/>
              </a:spcAft>
              <a:buNone/>
            </a:pPr>
            <a:r>
              <a:rPr lang="en"/>
              <a:t>P(A) = </a:t>
            </a:r>
            <a:r>
              <a:rPr lang="en"/>
              <a:t>probability</a:t>
            </a:r>
            <a:r>
              <a:rPr lang="en"/>
              <a:t> of that event.</a:t>
            </a:r>
            <a:endParaRPr/>
          </a:p>
        </p:txBody>
      </p:sp>
      <p:pic>
        <p:nvPicPr>
          <p:cNvPr id="425" name="Google Shape;425;p57"/>
          <p:cNvPicPr preferRelativeResize="0"/>
          <p:nvPr/>
        </p:nvPicPr>
        <p:blipFill>
          <a:blip r:embed="rId3">
            <a:alphaModFix/>
          </a:blip>
          <a:stretch>
            <a:fillRect/>
          </a:stretch>
        </p:blipFill>
        <p:spPr>
          <a:xfrm>
            <a:off x="5047050" y="1445825"/>
            <a:ext cx="3911200" cy="2054625"/>
          </a:xfrm>
          <a:prstGeom prst="rect">
            <a:avLst/>
          </a:prstGeom>
          <a:noFill/>
          <a:ln>
            <a:noFill/>
          </a:ln>
        </p:spPr>
      </p:pic>
      <p:pic>
        <p:nvPicPr>
          <p:cNvPr id="426" name="Google Shape;426;p57"/>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a:t>
            </a:r>
            <a:endParaRPr/>
          </a:p>
        </p:txBody>
      </p:sp>
      <p:sp>
        <p:nvSpPr>
          <p:cNvPr id="432" name="Google Shape;432;p5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What is the probability of getting a head for a fair / unbiased coin.</a:t>
            </a:r>
            <a:endParaRPr/>
          </a:p>
          <a:p>
            <a:pPr indent="0" lvl="0" marL="0" rtl="0" algn="l">
              <a:spcBef>
                <a:spcPts val="1200"/>
              </a:spcBef>
              <a:spcAft>
                <a:spcPts val="0"/>
              </a:spcAft>
              <a:buNone/>
            </a:pPr>
            <a:r>
              <a:rPr lang="en"/>
              <a:t>Ans. A = Getting a head</a:t>
            </a:r>
            <a:endParaRPr/>
          </a:p>
          <a:p>
            <a:pPr indent="0" lvl="0" marL="0" rtl="0" algn="l">
              <a:spcBef>
                <a:spcPts val="1200"/>
              </a:spcBef>
              <a:spcAft>
                <a:spcPts val="0"/>
              </a:spcAft>
              <a:buNone/>
            </a:pPr>
            <a:r>
              <a:rPr lang="en"/>
              <a:t>	P(A) = </a:t>
            </a:r>
            <a:r>
              <a:rPr lang="en" u="sng"/>
              <a:t>Favourable</a:t>
            </a:r>
            <a:r>
              <a:rPr lang="en" u="sng"/>
              <a:t> outcomes</a:t>
            </a:r>
            <a:br>
              <a:rPr lang="en" u="sng"/>
            </a:br>
            <a:r>
              <a:rPr lang="en" u="sng"/>
              <a:t>		</a:t>
            </a:r>
            <a:r>
              <a:rPr lang="en"/>
              <a:t>Total number of outcomes.</a:t>
            </a:r>
            <a:endParaRPr/>
          </a:p>
          <a:p>
            <a:pPr indent="457200" lvl="0" marL="0" rtl="0" algn="l">
              <a:spcBef>
                <a:spcPts val="1200"/>
              </a:spcBef>
              <a:spcAft>
                <a:spcPts val="1200"/>
              </a:spcAft>
              <a:buNone/>
            </a:pPr>
            <a:r>
              <a:rPr lang="en"/>
              <a:t>P(A) = </a:t>
            </a:r>
            <a:r>
              <a:rPr lang="en"/>
              <a:t>1/2</a:t>
            </a:r>
            <a:r>
              <a:rPr lang="en"/>
              <a:t> </a:t>
            </a:r>
            <a:r>
              <a:rPr lang="en"/>
              <a:t>or 0.5 or 50%</a:t>
            </a:r>
            <a:endParaRPr/>
          </a:p>
        </p:txBody>
      </p:sp>
      <p:pic>
        <p:nvPicPr>
          <p:cNvPr id="433" name="Google Shape;433;p58"/>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(Cont.):</a:t>
            </a:r>
            <a:endParaRPr/>
          </a:p>
        </p:txBody>
      </p:sp>
      <p:sp>
        <p:nvSpPr>
          <p:cNvPr id="439" name="Google Shape;439;p5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What is the probability of </a:t>
            </a:r>
            <a:r>
              <a:rPr b="1" lang="en" u="sng"/>
              <a:t>not</a:t>
            </a:r>
            <a:r>
              <a:rPr lang="en"/>
              <a:t> getting a head for a fair / unbiased coin.</a:t>
            </a:r>
            <a:endParaRPr/>
          </a:p>
          <a:p>
            <a:pPr indent="0" lvl="0" marL="0" rtl="0" algn="l">
              <a:spcBef>
                <a:spcPts val="1200"/>
              </a:spcBef>
              <a:spcAft>
                <a:spcPts val="0"/>
              </a:spcAft>
              <a:buNone/>
            </a:pPr>
            <a:r>
              <a:rPr lang="en"/>
              <a:t>Ans. B = Not getting a head or getting a tail</a:t>
            </a:r>
            <a:endParaRPr/>
          </a:p>
          <a:p>
            <a:pPr indent="0" lvl="0" marL="0" rtl="0" algn="l">
              <a:spcBef>
                <a:spcPts val="1200"/>
              </a:spcBef>
              <a:spcAft>
                <a:spcPts val="0"/>
              </a:spcAft>
              <a:buNone/>
            </a:pPr>
            <a:r>
              <a:rPr lang="en"/>
              <a:t>	P(B) = </a:t>
            </a:r>
            <a:r>
              <a:rPr lang="en" u="sng"/>
              <a:t>Favourable outcomes</a:t>
            </a:r>
            <a:br>
              <a:rPr lang="en" u="sng"/>
            </a:br>
            <a:r>
              <a:rPr lang="en" u="sng"/>
              <a:t>		</a:t>
            </a:r>
            <a:r>
              <a:rPr lang="en"/>
              <a:t>Total number of outcomes.</a:t>
            </a:r>
            <a:endParaRPr/>
          </a:p>
          <a:p>
            <a:pPr indent="457200" lvl="0" marL="0" rtl="0" algn="l">
              <a:spcBef>
                <a:spcPts val="1200"/>
              </a:spcBef>
              <a:spcAft>
                <a:spcPts val="0"/>
              </a:spcAft>
              <a:buNone/>
            </a:pPr>
            <a:r>
              <a:rPr lang="en"/>
              <a:t>P(B) = 1/2 or 0.5 or 50%</a:t>
            </a:r>
            <a:endParaRPr/>
          </a:p>
          <a:p>
            <a:pPr indent="0" lvl="0" marL="0" rtl="0" algn="l">
              <a:spcBef>
                <a:spcPts val="1200"/>
              </a:spcBef>
              <a:spcAft>
                <a:spcPts val="1200"/>
              </a:spcAft>
              <a:buNone/>
            </a:pPr>
            <a:r>
              <a:t/>
            </a:r>
            <a:endParaRPr/>
          </a:p>
        </p:txBody>
      </p:sp>
      <p:pic>
        <p:nvPicPr>
          <p:cNvPr id="440" name="Google Shape;440;p59"/>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446" name="Google Shape;446;p6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What is the probability of getting a 4 in a roll of a die, considering that it is unbiased.</a:t>
            </a:r>
            <a:endParaRPr/>
          </a:p>
          <a:p>
            <a:pPr indent="0" lvl="0" marL="0" rtl="0" algn="l">
              <a:spcBef>
                <a:spcPts val="1200"/>
              </a:spcBef>
              <a:spcAft>
                <a:spcPts val="0"/>
              </a:spcAft>
              <a:buNone/>
            </a:pPr>
            <a:r>
              <a:rPr lang="en"/>
              <a:t>Ans. Unbiased die has an equal chance of getting any of its side. </a:t>
            </a:r>
            <a:r>
              <a:rPr lang="en"/>
              <a:t>Which means that all sides are equally likely to occur.</a:t>
            </a:r>
            <a:endParaRPr/>
          </a:p>
          <a:p>
            <a:pPr indent="0" lvl="0" marL="0" rtl="0" algn="l">
              <a:spcBef>
                <a:spcPts val="1200"/>
              </a:spcBef>
              <a:spcAft>
                <a:spcPts val="0"/>
              </a:spcAft>
              <a:buNone/>
            </a:pPr>
            <a:r>
              <a:rPr lang="en"/>
              <a:t>A = Getting a 4</a:t>
            </a:r>
            <a:endParaRPr/>
          </a:p>
          <a:p>
            <a:pPr indent="0" lvl="0" marL="0" rtl="0" algn="l">
              <a:spcBef>
                <a:spcPts val="1200"/>
              </a:spcBef>
              <a:spcAft>
                <a:spcPts val="1200"/>
              </a:spcAft>
              <a:buNone/>
            </a:pPr>
            <a:r>
              <a:rPr lang="en"/>
              <a:t>P(A) = </a:t>
            </a:r>
            <a:r>
              <a:rPr lang="en" u="sng"/>
              <a:t>1</a:t>
            </a:r>
            <a:br>
              <a:rPr lang="en" u="sng"/>
            </a:br>
            <a:r>
              <a:rPr lang="en" u="sng"/>
              <a:t>	</a:t>
            </a:r>
            <a:r>
              <a:rPr lang="en"/>
              <a:t>    6</a:t>
            </a:r>
            <a:endParaRPr/>
          </a:p>
        </p:txBody>
      </p:sp>
      <p:pic>
        <p:nvPicPr>
          <p:cNvPr id="447" name="Google Shape;447;p60"/>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Union and Intersection</a:t>
            </a:r>
            <a:endParaRPr/>
          </a:p>
        </p:txBody>
      </p:sp>
      <p:sp>
        <p:nvSpPr>
          <p:cNvPr id="453" name="Google Shape;453;p61"/>
          <p:cNvSpPr txBox="1"/>
          <p:nvPr>
            <p:ph idx="1" type="body"/>
          </p:nvPr>
        </p:nvSpPr>
        <p:spPr>
          <a:xfrm>
            <a:off x="311700" y="1229875"/>
            <a:ext cx="48318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t>
            </a:r>
            <a:r>
              <a:rPr lang="en"/>
              <a:t>A∩B</a:t>
            </a:r>
            <a:r>
              <a:rPr lang="en"/>
              <a:t>) = intersection area of event A and B.</a:t>
            </a:r>
            <a:br>
              <a:rPr lang="en"/>
            </a:br>
            <a:r>
              <a:rPr lang="en"/>
              <a:t>P(A⋃B) = the entire area of A and B.</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P(A∩B) = </a:t>
            </a:r>
            <a:r>
              <a:rPr lang="en"/>
              <a:t>P (A).P (B)</a:t>
            </a:r>
            <a:br>
              <a:rPr lang="en"/>
            </a:br>
            <a:r>
              <a:rPr lang="en"/>
              <a:t>P(A⋃B) = P(A) + P(B) - P(A∩B)</a:t>
            </a:r>
            <a:endParaRPr/>
          </a:p>
          <a:p>
            <a:pPr indent="0" lvl="0" marL="0" rtl="0" algn="l">
              <a:spcBef>
                <a:spcPts val="1200"/>
              </a:spcBef>
              <a:spcAft>
                <a:spcPts val="1200"/>
              </a:spcAft>
              <a:buNone/>
            </a:pPr>
            <a:r>
              <a:rPr lang="en"/>
              <a:t> </a:t>
            </a:r>
            <a:endParaRPr/>
          </a:p>
        </p:txBody>
      </p:sp>
      <p:pic>
        <p:nvPicPr>
          <p:cNvPr id="454" name="Google Shape;454;p61"/>
          <p:cNvPicPr preferRelativeResize="0"/>
          <p:nvPr/>
        </p:nvPicPr>
        <p:blipFill>
          <a:blip r:embed="rId3">
            <a:alphaModFix/>
          </a:blip>
          <a:stretch>
            <a:fillRect/>
          </a:stretch>
        </p:blipFill>
        <p:spPr>
          <a:xfrm>
            <a:off x="5295900" y="1170200"/>
            <a:ext cx="3457575" cy="2486025"/>
          </a:xfrm>
          <a:prstGeom prst="rect">
            <a:avLst/>
          </a:prstGeom>
          <a:noFill/>
          <a:ln>
            <a:noFill/>
          </a:ln>
        </p:spPr>
      </p:pic>
      <p:pic>
        <p:nvPicPr>
          <p:cNvPr id="455" name="Google Shape;455;p61"/>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a:t>
            </a:r>
            <a:endParaRPr/>
          </a:p>
        </p:txBody>
      </p:sp>
      <p:sp>
        <p:nvSpPr>
          <p:cNvPr id="461" name="Google Shape;461;p62"/>
          <p:cNvSpPr txBox="1"/>
          <p:nvPr>
            <p:ph idx="1" type="body"/>
          </p:nvPr>
        </p:nvSpPr>
        <p:spPr>
          <a:xfrm>
            <a:off x="311700" y="1229875"/>
            <a:ext cx="55068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3. There are 52 playing cards in a deck, what is the probability of getting a jack and heart.</a:t>
            </a:r>
            <a:endParaRPr/>
          </a:p>
          <a:p>
            <a:pPr indent="0" lvl="0" marL="0" rtl="0" algn="l">
              <a:spcBef>
                <a:spcPts val="1200"/>
              </a:spcBef>
              <a:spcAft>
                <a:spcPts val="0"/>
              </a:spcAft>
              <a:buNone/>
            </a:pPr>
            <a:r>
              <a:rPr lang="en"/>
              <a:t>Ans. It’s a known fact that there are 4 suits in a deck, and each suit has 1 jack each. So there should be 1/52. Let’s test it out.</a:t>
            </a:r>
            <a:endParaRPr/>
          </a:p>
          <a:p>
            <a:pPr indent="0" lvl="0" marL="0" rtl="0" algn="l">
              <a:spcBef>
                <a:spcPts val="1200"/>
              </a:spcBef>
              <a:spcAft>
                <a:spcPts val="0"/>
              </a:spcAft>
              <a:buNone/>
            </a:pPr>
            <a:r>
              <a:rPr lang="en"/>
              <a:t>P(A) = probability that a card is jack = 4/52 = 1/13  </a:t>
            </a:r>
            <a:br>
              <a:rPr lang="en"/>
            </a:br>
            <a:r>
              <a:rPr lang="en"/>
              <a:t>P(B) = probability that a card is heart = 13/52 = 1/4 </a:t>
            </a:r>
            <a:endParaRPr/>
          </a:p>
          <a:p>
            <a:pPr indent="0" lvl="0" marL="0" rtl="0" algn="l">
              <a:spcBef>
                <a:spcPts val="1200"/>
              </a:spcBef>
              <a:spcAft>
                <a:spcPts val="1200"/>
              </a:spcAft>
              <a:buNone/>
            </a:pPr>
            <a:r>
              <a:rPr lang="en"/>
              <a:t>P(A⋂B) = </a:t>
            </a:r>
            <a:r>
              <a:rPr lang="en" u="sng"/>
              <a:t>1</a:t>
            </a:r>
            <a:r>
              <a:rPr lang="en"/>
              <a:t> x </a:t>
            </a:r>
            <a:r>
              <a:rPr lang="en" u="sng"/>
              <a:t>1</a:t>
            </a:r>
            <a:r>
              <a:rPr lang="en"/>
              <a:t> = </a:t>
            </a:r>
            <a:r>
              <a:rPr lang="en" u="sng"/>
              <a:t>1 </a:t>
            </a:r>
            <a:r>
              <a:rPr lang="en"/>
              <a:t> </a:t>
            </a:r>
            <a:br>
              <a:rPr lang="en"/>
            </a:br>
            <a:r>
              <a:rPr lang="en"/>
              <a:t>		 13	4   52</a:t>
            </a:r>
            <a:endParaRPr/>
          </a:p>
        </p:txBody>
      </p:sp>
      <p:sp>
        <p:nvSpPr>
          <p:cNvPr id="462" name="Google Shape;462;p62"/>
          <p:cNvSpPr/>
          <p:nvPr/>
        </p:nvSpPr>
        <p:spPr>
          <a:xfrm>
            <a:off x="6052975"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a:t>
            </a:r>
            <a:endParaRPr b="1"/>
          </a:p>
        </p:txBody>
      </p:sp>
      <p:sp>
        <p:nvSpPr>
          <p:cNvPr id="463" name="Google Shape;463;p62"/>
          <p:cNvSpPr/>
          <p:nvPr/>
        </p:nvSpPr>
        <p:spPr>
          <a:xfrm>
            <a:off x="7240082"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t>
            </a:r>
            <a:endParaRPr b="1"/>
          </a:p>
        </p:txBody>
      </p:sp>
      <p:cxnSp>
        <p:nvCxnSpPr>
          <p:cNvPr id="464" name="Google Shape;464;p62"/>
          <p:cNvCxnSpPr/>
          <p:nvPr/>
        </p:nvCxnSpPr>
        <p:spPr>
          <a:xfrm rot="10800000">
            <a:off x="7479400" y="2486875"/>
            <a:ext cx="10800" cy="8250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62"/>
          <p:cNvSpPr txBox="1"/>
          <p:nvPr/>
        </p:nvSpPr>
        <p:spPr>
          <a:xfrm>
            <a:off x="7307950" y="3246850"/>
            <a:ext cx="35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pic>
        <p:nvPicPr>
          <p:cNvPr id="466" name="Google Shape;466;p62"/>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a:t>
            </a:r>
            <a:r>
              <a:rPr lang="en"/>
              <a:t>(Cont.)</a:t>
            </a:r>
            <a:r>
              <a:rPr lang="en"/>
              <a:t>:</a:t>
            </a:r>
            <a:endParaRPr/>
          </a:p>
        </p:txBody>
      </p:sp>
      <p:sp>
        <p:nvSpPr>
          <p:cNvPr id="472" name="Google Shape;472;p63"/>
          <p:cNvSpPr txBox="1"/>
          <p:nvPr>
            <p:ph idx="1" type="body"/>
          </p:nvPr>
        </p:nvSpPr>
        <p:spPr>
          <a:xfrm>
            <a:off x="311700" y="1229875"/>
            <a:ext cx="5388900" cy="3339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3. There are 52 playing cards in a deck, what is the probability of getting a jack or a heart.</a:t>
            </a:r>
            <a:endParaRPr/>
          </a:p>
          <a:p>
            <a:pPr indent="0" lvl="0" marL="0" rtl="0" algn="just">
              <a:spcBef>
                <a:spcPts val="1200"/>
              </a:spcBef>
              <a:spcAft>
                <a:spcPts val="0"/>
              </a:spcAft>
              <a:buNone/>
            </a:pPr>
            <a:r>
              <a:rPr lang="en"/>
              <a:t>Ans.</a:t>
            </a:r>
            <a:endParaRPr/>
          </a:p>
          <a:p>
            <a:pPr indent="0" lvl="0" marL="0" rtl="0" algn="just">
              <a:spcBef>
                <a:spcPts val="1200"/>
              </a:spcBef>
              <a:spcAft>
                <a:spcPts val="0"/>
              </a:spcAft>
              <a:buNone/>
            </a:pPr>
            <a:r>
              <a:rPr lang="en"/>
              <a:t>P(A) = probability that a card is jack = 4/52 = 1/13  </a:t>
            </a:r>
            <a:br>
              <a:rPr lang="en"/>
            </a:br>
            <a:r>
              <a:rPr lang="en"/>
              <a:t>P(B) = probability that a card is heart = 13/52 = </a:t>
            </a:r>
            <a:r>
              <a:rPr lang="en"/>
              <a:t>1/4</a:t>
            </a:r>
            <a:r>
              <a:rPr lang="en"/>
              <a:t> P(A⋂B) = </a:t>
            </a:r>
            <a:r>
              <a:rPr lang="en"/>
              <a:t>1/52</a:t>
            </a:r>
            <a:endParaRPr/>
          </a:p>
          <a:p>
            <a:pPr indent="0" lvl="0" marL="0" rtl="0" algn="just">
              <a:spcBef>
                <a:spcPts val="1200"/>
              </a:spcBef>
              <a:spcAft>
                <a:spcPts val="1200"/>
              </a:spcAft>
              <a:buNone/>
            </a:pPr>
            <a:r>
              <a:rPr lang="en"/>
              <a:t>P(AሀB) = P(A)+P(B)-P</a:t>
            </a:r>
            <a:r>
              <a:rPr lang="en"/>
              <a:t>(A⋂B)</a:t>
            </a:r>
            <a:br>
              <a:rPr lang="en"/>
            </a:br>
            <a:r>
              <a:rPr lang="en"/>
              <a:t>	     = 1/13 + 1/4  - 1/52</a:t>
            </a:r>
            <a:br>
              <a:rPr lang="en"/>
            </a:br>
            <a:r>
              <a:rPr lang="en"/>
              <a:t>	     =  16/52 = 4/13</a:t>
            </a:r>
            <a:endParaRPr/>
          </a:p>
        </p:txBody>
      </p:sp>
      <p:sp>
        <p:nvSpPr>
          <p:cNvPr id="473" name="Google Shape;473;p63"/>
          <p:cNvSpPr/>
          <p:nvPr/>
        </p:nvSpPr>
        <p:spPr>
          <a:xfrm>
            <a:off x="6052975"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a:t>
            </a:r>
            <a:endParaRPr b="1"/>
          </a:p>
        </p:txBody>
      </p:sp>
      <p:sp>
        <p:nvSpPr>
          <p:cNvPr id="474" name="Google Shape;474;p63"/>
          <p:cNvSpPr/>
          <p:nvPr/>
        </p:nvSpPr>
        <p:spPr>
          <a:xfrm>
            <a:off x="7240082"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t>
            </a:r>
            <a:endParaRPr b="1"/>
          </a:p>
        </p:txBody>
      </p:sp>
      <p:cxnSp>
        <p:nvCxnSpPr>
          <p:cNvPr id="475" name="Google Shape;475;p63"/>
          <p:cNvCxnSpPr/>
          <p:nvPr/>
        </p:nvCxnSpPr>
        <p:spPr>
          <a:xfrm rot="10800000">
            <a:off x="7479400" y="2486875"/>
            <a:ext cx="10800" cy="825000"/>
          </a:xfrm>
          <a:prstGeom prst="straightConnector1">
            <a:avLst/>
          </a:prstGeom>
          <a:noFill/>
          <a:ln cap="flat" cmpd="sng" w="9525">
            <a:solidFill>
              <a:schemeClr val="dk2"/>
            </a:solidFill>
            <a:prstDash val="solid"/>
            <a:round/>
            <a:headEnd len="med" w="med" type="none"/>
            <a:tailEnd len="med" w="med" type="triangle"/>
          </a:ln>
        </p:spPr>
      </p:cxnSp>
      <p:sp>
        <p:nvSpPr>
          <p:cNvPr id="476" name="Google Shape;476;p63"/>
          <p:cNvSpPr txBox="1"/>
          <p:nvPr/>
        </p:nvSpPr>
        <p:spPr>
          <a:xfrm>
            <a:off x="7307950" y="3246850"/>
            <a:ext cx="35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pic>
        <p:nvPicPr>
          <p:cNvPr id="477" name="Google Shape;477;p63"/>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Statistics ?</a:t>
            </a:r>
            <a:endParaRPr/>
          </a:p>
        </p:txBody>
      </p:sp>
      <p:sp>
        <p:nvSpPr>
          <p:cNvPr id="187" name="Google Shape;187;p28"/>
          <p:cNvSpPr txBox="1"/>
          <p:nvPr>
            <p:ph idx="1" type="body"/>
          </p:nvPr>
        </p:nvSpPr>
        <p:spPr>
          <a:xfrm>
            <a:off x="311700" y="1229875"/>
            <a:ext cx="53568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major reason is that it helps us </a:t>
            </a:r>
            <a:r>
              <a:rPr lang="en" sz="1600"/>
              <a:t>understand</a:t>
            </a:r>
            <a:r>
              <a:rPr lang="en" sz="1600"/>
              <a:t> data better.</a:t>
            </a:r>
            <a:endParaRPr sz="1600"/>
          </a:p>
          <a:p>
            <a:pPr indent="-330200" lvl="0" marL="457200" rtl="0" algn="l">
              <a:spcBef>
                <a:spcPts val="0"/>
              </a:spcBef>
              <a:spcAft>
                <a:spcPts val="0"/>
              </a:spcAft>
              <a:buSzPts val="1600"/>
              <a:buChar char="●"/>
            </a:pPr>
            <a:r>
              <a:rPr lang="en" sz="1600"/>
              <a:t>When we understand the data better we work on it better. </a:t>
            </a:r>
            <a:endParaRPr sz="1600"/>
          </a:p>
          <a:p>
            <a:pPr indent="-330200" lvl="0" marL="457200" rtl="0" algn="l">
              <a:spcBef>
                <a:spcPts val="0"/>
              </a:spcBef>
              <a:spcAft>
                <a:spcPts val="0"/>
              </a:spcAft>
              <a:buSzPts val="1600"/>
              <a:buChar char="●"/>
            </a:pPr>
            <a:r>
              <a:rPr lang="en" sz="1600"/>
              <a:t>When we work on it better, our deliverables(outcome) after working on the data turns out to be better.</a:t>
            </a:r>
            <a:endParaRPr sz="1600"/>
          </a:p>
          <a:p>
            <a:pPr indent="0" lvl="0" marL="0" rtl="0" algn="l">
              <a:spcBef>
                <a:spcPts val="1200"/>
              </a:spcBef>
              <a:spcAft>
                <a:spcPts val="1200"/>
              </a:spcAft>
              <a:buNone/>
            </a:pPr>
            <a:r>
              <a:rPr lang="en" sz="1600"/>
              <a:t>All of this is only possible when we can use some statistical method to understand the data.</a:t>
            </a:r>
            <a:endParaRPr sz="1600"/>
          </a:p>
        </p:txBody>
      </p:sp>
      <p:pic>
        <p:nvPicPr>
          <p:cNvPr id="188" name="Google Shape;188;p28"/>
          <p:cNvPicPr preferRelativeResize="0"/>
          <p:nvPr/>
        </p:nvPicPr>
        <p:blipFill>
          <a:blip r:embed="rId3">
            <a:alphaModFix/>
          </a:blip>
          <a:stretch>
            <a:fillRect/>
          </a:stretch>
        </p:blipFill>
        <p:spPr>
          <a:xfrm>
            <a:off x="5829300" y="1438823"/>
            <a:ext cx="3003000" cy="2265875"/>
          </a:xfrm>
          <a:prstGeom prst="rect">
            <a:avLst/>
          </a:prstGeom>
          <a:noFill/>
          <a:ln>
            <a:noFill/>
          </a:ln>
        </p:spPr>
      </p:pic>
      <p:pic>
        <p:nvPicPr>
          <p:cNvPr id="189" name="Google Shape;189;p28"/>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(Cont.):</a:t>
            </a:r>
            <a:endParaRPr/>
          </a:p>
        </p:txBody>
      </p:sp>
      <p:sp>
        <p:nvSpPr>
          <p:cNvPr id="483" name="Google Shape;483;p64"/>
          <p:cNvSpPr txBox="1"/>
          <p:nvPr>
            <p:ph idx="1" type="body"/>
          </p:nvPr>
        </p:nvSpPr>
        <p:spPr>
          <a:xfrm>
            <a:off x="311700" y="1229875"/>
            <a:ext cx="51318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2. What is the probability of getting a 4 and 6 in a roll of a die, considering that it is unbiased.</a:t>
            </a:r>
            <a:endParaRPr/>
          </a:p>
          <a:p>
            <a:pPr indent="0" lvl="0" marL="0" rtl="0" algn="just">
              <a:spcBef>
                <a:spcPts val="1200"/>
              </a:spcBef>
              <a:spcAft>
                <a:spcPts val="0"/>
              </a:spcAft>
              <a:buNone/>
            </a:pPr>
            <a:r>
              <a:rPr lang="en"/>
              <a:t>A = event where 4 occurs.</a:t>
            </a:r>
            <a:br>
              <a:rPr lang="en"/>
            </a:br>
            <a:r>
              <a:rPr lang="en"/>
              <a:t>B = event where 6 occurs.</a:t>
            </a:r>
            <a:endParaRPr/>
          </a:p>
          <a:p>
            <a:pPr indent="0" lvl="0" marL="0" rtl="0" algn="just">
              <a:spcBef>
                <a:spcPts val="1200"/>
              </a:spcBef>
              <a:spcAft>
                <a:spcPts val="0"/>
              </a:spcAft>
              <a:buNone/>
            </a:pPr>
            <a:r>
              <a:rPr lang="en"/>
              <a:t>P(A∩B) = Where A and B both occur at the same time. (which is not possible)</a:t>
            </a:r>
            <a:endParaRPr/>
          </a:p>
          <a:p>
            <a:pPr indent="0" lvl="0" marL="0" rtl="0" algn="just">
              <a:spcBef>
                <a:spcPts val="1200"/>
              </a:spcBef>
              <a:spcAft>
                <a:spcPts val="0"/>
              </a:spcAft>
              <a:buNone/>
            </a:pPr>
            <a:r>
              <a:rPr lang="en"/>
              <a:t>Since there is no intersection, therefore </a:t>
            </a:r>
            <a:endParaRPr/>
          </a:p>
          <a:p>
            <a:pPr indent="0" lvl="0" marL="0" rtl="0" algn="just">
              <a:spcBef>
                <a:spcPts val="1200"/>
              </a:spcBef>
              <a:spcAft>
                <a:spcPts val="1200"/>
              </a:spcAft>
              <a:buNone/>
            </a:pPr>
            <a:r>
              <a:rPr lang="en"/>
              <a:t>P(A∩B) =0</a:t>
            </a:r>
            <a:endParaRPr/>
          </a:p>
        </p:txBody>
      </p:sp>
      <p:sp>
        <p:nvSpPr>
          <p:cNvPr id="484" name="Google Shape;484;p64"/>
          <p:cNvSpPr/>
          <p:nvPr/>
        </p:nvSpPr>
        <p:spPr>
          <a:xfrm>
            <a:off x="5671975"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a:t>
            </a:r>
            <a:endParaRPr b="1"/>
          </a:p>
        </p:txBody>
      </p:sp>
      <p:sp>
        <p:nvSpPr>
          <p:cNvPr id="485" name="Google Shape;485;p64"/>
          <p:cNvSpPr/>
          <p:nvPr/>
        </p:nvSpPr>
        <p:spPr>
          <a:xfrm>
            <a:off x="7316282" y="1459700"/>
            <a:ext cx="1644300" cy="1618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t>
            </a:r>
            <a:endParaRPr b="1"/>
          </a:p>
        </p:txBody>
      </p:sp>
      <p:pic>
        <p:nvPicPr>
          <p:cNvPr id="486" name="Google Shape;486;p64"/>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5"/>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Conditional Probability</a:t>
            </a:r>
            <a:endParaRPr/>
          </a:p>
        </p:txBody>
      </p:sp>
      <p:sp>
        <p:nvSpPr>
          <p:cNvPr id="492" name="Google Shape;492;p6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493" name="Google Shape;493;p65"/>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311700" y="226644"/>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Conditional Probability </a:t>
            </a:r>
            <a:r>
              <a:rPr lang="en"/>
              <a:t>different</a:t>
            </a:r>
            <a:r>
              <a:rPr lang="en"/>
              <a:t> from Probability.</a:t>
            </a:r>
            <a:endParaRPr/>
          </a:p>
        </p:txBody>
      </p:sp>
      <p:sp>
        <p:nvSpPr>
          <p:cNvPr id="499" name="Google Shape;499;p66"/>
          <p:cNvSpPr txBox="1"/>
          <p:nvPr>
            <p:ph idx="1" type="body"/>
          </p:nvPr>
        </p:nvSpPr>
        <p:spPr>
          <a:xfrm>
            <a:off x="311700" y="1229875"/>
            <a:ext cx="51318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Conditional probability is finding the probability of an event given the other event occurs.</a:t>
            </a:r>
            <a:endParaRPr/>
          </a:p>
          <a:p>
            <a:pPr indent="0" lvl="0" marL="0" rtl="0" algn="just">
              <a:spcBef>
                <a:spcPts val="1200"/>
              </a:spcBef>
              <a:spcAft>
                <a:spcPts val="0"/>
              </a:spcAft>
              <a:buNone/>
            </a:pPr>
            <a:r>
              <a:rPr lang="en"/>
              <a:t>Formula:</a:t>
            </a:r>
            <a:br>
              <a:rPr lang="en"/>
            </a:br>
            <a:r>
              <a:rPr lang="en"/>
              <a:t>P(B|A) = P(B ∩ A)/P(A)</a:t>
            </a:r>
            <a:endParaRPr/>
          </a:p>
          <a:p>
            <a:pPr indent="0" lvl="0" marL="0" rtl="0" algn="just">
              <a:spcBef>
                <a:spcPts val="1200"/>
              </a:spcBef>
              <a:spcAft>
                <a:spcPts val="1200"/>
              </a:spcAft>
              <a:buNone/>
            </a:pPr>
            <a:r>
              <a:rPr lang="en"/>
              <a:t>So basically we try to find the probability of an event based on another event that has already occured.</a:t>
            </a:r>
            <a:endParaRPr/>
          </a:p>
        </p:txBody>
      </p:sp>
      <p:pic>
        <p:nvPicPr>
          <p:cNvPr id="500" name="Google Shape;500;p66"/>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501" name="Google Shape;501;p66"/>
          <p:cNvPicPr preferRelativeResize="0"/>
          <p:nvPr/>
        </p:nvPicPr>
        <p:blipFill rotWithShape="1">
          <a:blip r:embed="rId4">
            <a:alphaModFix/>
          </a:blip>
          <a:srcRect b="10426" l="0" r="0" t="0"/>
          <a:stretch/>
        </p:blipFill>
        <p:spPr>
          <a:xfrm>
            <a:off x="5527600" y="1431637"/>
            <a:ext cx="3395700" cy="2280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a:t>
            </a:r>
            <a:endParaRPr/>
          </a:p>
        </p:txBody>
      </p:sp>
      <p:sp>
        <p:nvSpPr>
          <p:cNvPr id="507" name="Google Shape;507;p67"/>
          <p:cNvSpPr txBox="1"/>
          <p:nvPr>
            <p:ph idx="1" type="body"/>
          </p:nvPr>
        </p:nvSpPr>
        <p:spPr>
          <a:xfrm>
            <a:off x="311700" y="1229875"/>
            <a:ext cx="8066100" cy="3339000"/>
          </a:xfrm>
          <a:prstGeom prst="rect">
            <a:avLst/>
          </a:prstGeom>
          <a:ln cap="flat" cmpd="sng" w="9525">
            <a:solidFill>
              <a:srgbClr val="3333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600"/>
              <a:t>1. </a:t>
            </a:r>
            <a:r>
              <a:rPr lang="en" sz="1600"/>
              <a:t>Two dies are thrown simultaneously, and the sum of the numbers obtained is found to be 7. What is the probability that the number 3 has appeared at least once?</a:t>
            </a:r>
            <a:endParaRPr sz="1600"/>
          </a:p>
          <a:p>
            <a:pPr indent="0" lvl="0" marL="0" rtl="0" algn="l">
              <a:spcBef>
                <a:spcPts val="1200"/>
              </a:spcBef>
              <a:spcAft>
                <a:spcPts val="0"/>
              </a:spcAft>
              <a:buNone/>
            </a:pPr>
            <a:r>
              <a:rPr lang="en" sz="1600">
                <a:solidFill>
                  <a:srgbClr val="333333"/>
                </a:solidFill>
                <a:highlight>
                  <a:srgbClr val="FFFFFF"/>
                </a:highlight>
              </a:rPr>
              <a:t>A = {(3, 1), (3, 2), (3, 3)</a:t>
            </a:r>
            <a:r>
              <a:rPr lang="en" sz="1600">
                <a:solidFill>
                  <a:srgbClr val="333333"/>
                </a:solidFill>
                <a:highlight>
                  <a:srgbClr val="FFFF00"/>
                </a:highlight>
              </a:rPr>
              <a:t>(3, 4)</a:t>
            </a:r>
            <a:r>
              <a:rPr lang="en" sz="1600">
                <a:solidFill>
                  <a:srgbClr val="333333"/>
                </a:solidFill>
                <a:highlight>
                  <a:srgbClr val="FFFFFF"/>
                </a:highlight>
              </a:rPr>
              <a:t>(3, 5)(3, 6)(1, 3)(2, 3)</a:t>
            </a:r>
            <a:r>
              <a:rPr lang="en" sz="1600">
                <a:solidFill>
                  <a:srgbClr val="333333"/>
                </a:solidFill>
                <a:highlight>
                  <a:srgbClr val="FFFF00"/>
                </a:highlight>
              </a:rPr>
              <a:t>(4, 3)</a:t>
            </a:r>
            <a:r>
              <a:rPr lang="en" sz="1600">
                <a:solidFill>
                  <a:srgbClr val="333333"/>
                </a:solidFill>
                <a:highlight>
                  <a:srgbClr val="FFFFFF"/>
                </a:highlight>
              </a:rPr>
              <a:t>(5, 3)(6, 3)}		</a:t>
            </a:r>
            <a:br>
              <a:rPr lang="en" sz="1600">
                <a:solidFill>
                  <a:srgbClr val="333333"/>
                </a:solidFill>
                <a:highlight>
                  <a:srgbClr val="FFFFFF"/>
                </a:highlight>
              </a:rPr>
            </a:br>
            <a:r>
              <a:rPr lang="en" sz="1600">
                <a:solidFill>
                  <a:srgbClr val="333333"/>
                </a:solidFill>
                <a:highlight>
                  <a:srgbClr val="FFFFFF"/>
                </a:highlight>
              </a:rPr>
              <a:t>B = {(1, 6)(2, 5)</a:t>
            </a:r>
            <a:r>
              <a:rPr lang="en" sz="1600">
                <a:solidFill>
                  <a:srgbClr val="333333"/>
                </a:solidFill>
                <a:highlight>
                  <a:srgbClr val="FFFF00"/>
                </a:highlight>
              </a:rPr>
              <a:t>(3, 4)(4, 3)</a:t>
            </a:r>
            <a:r>
              <a:rPr lang="en" sz="1600">
                <a:solidFill>
                  <a:srgbClr val="333333"/>
                </a:solidFill>
                <a:highlight>
                  <a:srgbClr val="FFFFFF"/>
                </a:highlight>
              </a:rPr>
              <a:t>(5, 2)(6, 1)}</a:t>
            </a:r>
            <a:endParaRPr sz="1600">
              <a:solidFill>
                <a:srgbClr val="333333"/>
              </a:solidFill>
              <a:highlight>
                <a:srgbClr val="FFFFFF"/>
              </a:highlight>
            </a:endParaRPr>
          </a:p>
          <a:p>
            <a:pPr indent="0" lvl="0" marL="0" rtl="0" algn="l">
              <a:spcBef>
                <a:spcPts val="800"/>
              </a:spcBef>
              <a:spcAft>
                <a:spcPts val="0"/>
              </a:spcAft>
              <a:buNone/>
            </a:pPr>
            <a:r>
              <a:rPr lang="en" sz="1600">
                <a:solidFill>
                  <a:srgbClr val="333333"/>
                </a:solidFill>
                <a:highlight>
                  <a:srgbClr val="FFFFFF"/>
                </a:highlight>
              </a:rPr>
              <a:t>P(A) = 11/36		P(B) = 6/36</a:t>
            </a:r>
            <a:endParaRPr sz="1600">
              <a:solidFill>
                <a:srgbClr val="333333"/>
              </a:solidFill>
              <a:highlight>
                <a:srgbClr val="FFFFFF"/>
              </a:highlight>
            </a:endParaRPr>
          </a:p>
          <a:p>
            <a:pPr indent="0" lvl="0" marL="0" rtl="0" algn="l">
              <a:spcBef>
                <a:spcPts val="800"/>
              </a:spcBef>
              <a:spcAft>
                <a:spcPts val="0"/>
              </a:spcAft>
              <a:buNone/>
            </a:pPr>
            <a:r>
              <a:rPr lang="en" sz="1600">
                <a:solidFill>
                  <a:srgbClr val="333333"/>
                </a:solidFill>
                <a:highlight>
                  <a:srgbClr val="FFFFFF"/>
                </a:highlight>
              </a:rPr>
              <a:t>A ∩ B = 2</a:t>
            </a:r>
            <a:endParaRPr sz="1600">
              <a:solidFill>
                <a:srgbClr val="333333"/>
              </a:solidFill>
              <a:highlight>
                <a:srgbClr val="FFFFFF"/>
              </a:highlight>
            </a:endParaRPr>
          </a:p>
          <a:p>
            <a:pPr indent="0" lvl="0" marL="0" rtl="0" algn="l">
              <a:spcBef>
                <a:spcPts val="800"/>
              </a:spcBef>
              <a:spcAft>
                <a:spcPts val="0"/>
              </a:spcAft>
              <a:buNone/>
            </a:pPr>
            <a:r>
              <a:rPr lang="en" sz="1600">
                <a:solidFill>
                  <a:srgbClr val="333333"/>
                </a:solidFill>
                <a:highlight>
                  <a:srgbClr val="FFFFFF"/>
                </a:highlight>
              </a:rPr>
              <a:t>P(A ∩ B) = 2/36</a:t>
            </a:r>
            <a:endParaRPr sz="1600">
              <a:solidFill>
                <a:srgbClr val="333333"/>
              </a:solidFill>
              <a:highlight>
                <a:srgbClr val="FFFFFF"/>
              </a:highlight>
            </a:endParaRPr>
          </a:p>
          <a:p>
            <a:pPr indent="0" lvl="0" marL="0" rtl="0" algn="just">
              <a:spcBef>
                <a:spcPts val="800"/>
              </a:spcBef>
              <a:spcAft>
                <a:spcPts val="0"/>
              </a:spcAft>
              <a:buNone/>
            </a:pPr>
            <a:r>
              <a:rPr lang="en"/>
              <a:t>Applying the conditional probability formula we get,</a:t>
            </a:r>
            <a:br>
              <a:rPr lang="en"/>
            </a:br>
            <a:r>
              <a:rPr lang="en"/>
              <a:t>P(A|B) = P(A∩B)/P(B) = (2/36)/(6/36) = </a:t>
            </a:r>
            <a:r>
              <a:rPr lang="en"/>
              <a:t>1/3</a:t>
            </a:r>
            <a:r>
              <a:rPr lang="en"/>
              <a:t> </a:t>
            </a:r>
            <a:endParaRPr/>
          </a:p>
          <a:p>
            <a:pPr indent="0" lvl="0" marL="0" rtl="0" algn="just">
              <a:spcBef>
                <a:spcPts val="1200"/>
              </a:spcBef>
              <a:spcAft>
                <a:spcPts val="1200"/>
              </a:spcAft>
              <a:buNone/>
            </a:pPr>
            <a:r>
              <a:t/>
            </a:r>
            <a:endParaRPr/>
          </a:p>
        </p:txBody>
      </p:sp>
      <p:pic>
        <p:nvPicPr>
          <p:cNvPr id="508" name="Google Shape;508;p67"/>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514" name="Google Shape;514;p6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2. </a:t>
            </a:r>
            <a:r>
              <a:rPr lang="en"/>
              <a:t>In a group of 100 computer buyers, 40 bought Brand 1, 30 purchased Brand 2, and 20 purchased Brand 1 and 2. If a computer buyer choose at random and bought a </a:t>
            </a:r>
            <a:r>
              <a:rPr lang="en"/>
              <a:t>Brand</a:t>
            </a:r>
            <a:r>
              <a:rPr lang="en"/>
              <a:t> 1, what is the probability they also bought a computer from Brand 2?</a:t>
            </a:r>
            <a:endParaRPr/>
          </a:p>
          <a:p>
            <a:pPr indent="0" lvl="0" marL="0" rtl="0" algn="just">
              <a:spcBef>
                <a:spcPts val="1200"/>
              </a:spcBef>
              <a:spcAft>
                <a:spcPts val="0"/>
              </a:spcAft>
              <a:buNone/>
            </a:pPr>
            <a:r>
              <a:rPr lang="en"/>
              <a:t>P(A) = 40/100 = 0.4	P(A∩B) = 20/100 = 0.2</a:t>
            </a:r>
            <a:endParaRPr/>
          </a:p>
          <a:p>
            <a:pPr indent="0" lvl="0" marL="0" rtl="0" algn="just">
              <a:spcBef>
                <a:spcPts val="1200"/>
              </a:spcBef>
              <a:spcAft>
                <a:spcPts val="1200"/>
              </a:spcAft>
              <a:buNone/>
            </a:pPr>
            <a:r>
              <a:rPr lang="en"/>
              <a:t>P(A|B) = P(A∩B)/P(B) = 0.2/0.4 = 0.5 or ½ </a:t>
            </a:r>
            <a:br>
              <a:rPr lang="en"/>
            </a:br>
            <a:r>
              <a:rPr lang="en"/>
              <a:t>The Probability that the person bought Brand 2 computer given that he purchased Brand 1 is 50%.</a:t>
            </a:r>
            <a:endParaRPr/>
          </a:p>
        </p:txBody>
      </p:sp>
      <p:pic>
        <p:nvPicPr>
          <p:cNvPr id="515" name="Google Shape;515;p68"/>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Probability Distributions</a:t>
            </a:r>
            <a:endParaRPr/>
          </a:p>
        </p:txBody>
      </p:sp>
      <p:sp>
        <p:nvSpPr>
          <p:cNvPr id="521" name="Google Shape;521;p6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522" name="Google Shape;522;p69"/>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Probability Distributions: Discrete and Continuous</a:t>
            </a:r>
            <a:endParaRPr/>
          </a:p>
        </p:txBody>
      </p:sp>
      <p:sp>
        <p:nvSpPr>
          <p:cNvPr id="528" name="Google Shape;528;p70"/>
          <p:cNvSpPr txBox="1"/>
          <p:nvPr>
            <p:ph idx="1" type="body"/>
          </p:nvPr>
        </p:nvSpPr>
        <p:spPr>
          <a:xfrm>
            <a:off x="311700" y="1229875"/>
            <a:ext cx="4781700" cy="3339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rgbClr val="292929"/>
                </a:solidFill>
                <a:highlight>
                  <a:srgbClr val="FFFFFF"/>
                </a:highlight>
              </a:rPr>
              <a:t>Random Variables play a vital role in probability distributions and also serve as the base for Probability distributions.</a:t>
            </a:r>
            <a:endParaRPr sz="1500">
              <a:solidFill>
                <a:srgbClr val="292929"/>
              </a:solidFill>
              <a:highlight>
                <a:srgbClr val="FFFFFF"/>
              </a:highlight>
            </a:endParaRPr>
          </a:p>
          <a:p>
            <a:pPr indent="0" lvl="0" marL="0" rtl="0" algn="just">
              <a:spcBef>
                <a:spcPts val="1200"/>
              </a:spcBef>
              <a:spcAft>
                <a:spcPts val="0"/>
              </a:spcAft>
              <a:buNone/>
            </a:pPr>
            <a:r>
              <a:rPr lang="en" sz="1500">
                <a:solidFill>
                  <a:srgbClr val="292929"/>
                </a:solidFill>
              </a:rPr>
              <a:t>Probability Distribution is a statistical function which links or lists all the possible outcomes a random variable can take, in any random process, with its corresponding probability of occurrence.</a:t>
            </a:r>
            <a:endParaRPr sz="1500">
              <a:solidFill>
                <a:srgbClr val="292929"/>
              </a:solidFill>
            </a:endParaRPr>
          </a:p>
          <a:p>
            <a:pPr indent="0" lvl="0" marL="0" rtl="0" algn="l">
              <a:spcBef>
                <a:spcPts val="1200"/>
              </a:spcBef>
              <a:spcAft>
                <a:spcPts val="1200"/>
              </a:spcAft>
              <a:buNone/>
            </a:pPr>
            <a:r>
              <a:t/>
            </a:r>
            <a:endParaRPr sz="1600">
              <a:solidFill>
                <a:srgbClr val="292929"/>
              </a:solidFill>
              <a:highlight>
                <a:srgbClr val="FFFFFF"/>
              </a:highlight>
              <a:latin typeface="Georgia"/>
              <a:ea typeface="Georgia"/>
              <a:cs typeface="Georgia"/>
              <a:sym typeface="Georgia"/>
            </a:endParaRPr>
          </a:p>
        </p:txBody>
      </p:sp>
      <p:pic>
        <p:nvPicPr>
          <p:cNvPr id="529" name="Google Shape;529;p70"/>
          <p:cNvPicPr preferRelativeResize="0"/>
          <p:nvPr/>
        </p:nvPicPr>
        <p:blipFill>
          <a:blip r:embed="rId3">
            <a:alphaModFix/>
          </a:blip>
          <a:stretch>
            <a:fillRect/>
          </a:stretch>
        </p:blipFill>
        <p:spPr>
          <a:xfrm>
            <a:off x="5750025" y="1229875"/>
            <a:ext cx="3267900" cy="2525475"/>
          </a:xfrm>
          <a:prstGeom prst="rect">
            <a:avLst/>
          </a:prstGeom>
          <a:noFill/>
          <a:ln>
            <a:noFill/>
          </a:ln>
        </p:spPr>
      </p:pic>
      <p:pic>
        <p:nvPicPr>
          <p:cNvPr id="530" name="Google Shape;530;p70"/>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ph idx="1" type="body"/>
          </p:nvPr>
        </p:nvSpPr>
        <p:spPr>
          <a:xfrm>
            <a:off x="311700" y="404275"/>
            <a:ext cx="8475300" cy="445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i="1" lang="en" sz="1500">
                <a:solidFill>
                  <a:srgbClr val="292929"/>
                </a:solidFill>
                <a:highlight>
                  <a:srgbClr val="FFFFFF"/>
                </a:highlight>
              </a:rPr>
              <a:t>Ex: </a:t>
            </a:r>
            <a:r>
              <a:rPr lang="en" sz="1500">
                <a:solidFill>
                  <a:srgbClr val="292929"/>
                </a:solidFill>
                <a:highlight>
                  <a:srgbClr val="FFFFFF"/>
                </a:highlight>
              </a:rPr>
              <a:t>Probability distribution for a discrete random variable.</a:t>
            </a:r>
            <a:endParaRPr sz="1500">
              <a:solidFill>
                <a:srgbClr val="292929"/>
              </a:solidFill>
              <a:highlight>
                <a:srgbClr val="FFFFFF"/>
              </a:highlight>
            </a:endParaRPr>
          </a:p>
          <a:p>
            <a:pPr indent="0" lvl="0" marL="0" rtl="0" algn="just">
              <a:spcBef>
                <a:spcPts val="1200"/>
              </a:spcBef>
              <a:spcAft>
                <a:spcPts val="0"/>
              </a:spcAft>
              <a:buNone/>
            </a:pPr>
            <a:r>
              <a:t/>
            </a:r>
            <a:endParaRPr sz="1500">
              <a:solidFill>
                <a:srgbClr val="292929"/>
              </a:solidFill>
              <a:highlight>
                <a:srgbClr val="FFFFFF"/>
              </a:highlight>
            </a:endParaRPr>
          </a:p>
          <a:p>
            <a:pPr indent="0" lvl="0" marL="0" rtl="0" algn="l">
              <a:spcBef>
                <a:spcPts val="1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just">
              <a:lnSpc>
                <a:spcPct val="115000"/>
              </a:lnSpc>
              <a:spcBef>
                <a:spcPts val="1200"/>
              </a:spcBef>
              <a:spcAft>
                <a:spcPts val="0"/>
              </a:spcAft>
              <a:buNone/>
            </a:pPr>
            <a:r>
              <a:t/>
            </a:r>
            <a:endParaRPr sz="1500">
              <a:solidFill>
                <a:srgbClr val="292929"/>
              </a:solidFill>
              <a:highlight>
                <a:srgbClr val="FFFFFF"/>
              </a:highlight>
            </a:endParaRPr>
          </a:p>
          <a:p>
            <a:pPr indent="0" lvl="0" marL="0" rtl="0" algn="just">
              <a:lnSpc>
                <a:spcPct val="115000"/>
              </a:lnSpc>
              <a:spcBef>
                <a:spcPts val="1200"/>
              </a:spcBef>
              <a:spcAft>
                <a:spcPts val="0"/>
              </a:spcAft>
              <a:buNone/>
            </a:pPr>
            <a:r>
              <a:rPr lang="en" sz="1500">
                <a:solidFill>
                  <a:srgbClr val="292929"/>
                </a:solidFill>
                <a:highlight>
                  <a:srgbClr val="FFFFFF"/>
                </a:highlight>
              </a:rPr>
              <a:t>If a random variable can take only finite set of values (Discrete Random Variable), then its probability distribution is called as </a:t>
            </a:r>
            <a:r>
              <a:rPr b="1" lang="en" sz="1500">
                <a:solidFill>
                  <a:srgbClr val="292929"/>
                </a:solidFill>
                <a:highlight>
                  <a:srgbClr val="FFFFFF"/>
                </a:highlight>
              </a:rPr>
              <a:t>Probability Mass Function or PMF.</a:t>
            </a:r>
            <a:endParaRPr b="1" sz="1500">
              <a:solidFill>
                <a:srgbClr val="292929"/>
              </a:solidFill>
              <a:highlight>
                <a:srgbClr val="FFFFFF"/>
              </a:highlight>
            </a:endParaRPr>
          </a:p>
          <a:p>
            <a:pPr indent="0" lvl="0" marL="0" rtl="0" algn="just">
              <a:lnSpc>
                <a:spcPct val="115000"/>
              </a:lnSpc>
              <a:spcBef>
                <a:spcPts val="1200"/>
              </a:spcBef>
              <a:spcAft>
                <a:spcPts val="0"/>
              </a:spcAft>
              <a:buNone/>
            </a:pPr>
            <a:r>
              <a:rPr lang="en" sz="1500">
                <a:solidFill>
                  <a:srgbClr val="292929"/>
                </a:solidFill>
                <a:highlight>
                  <a:srgbClr val="FFFFFF"/>
                </a:highlight>
              </a:rPr>
              <a:t>Probability Distribution of discrete random variable is the list of values of different outcomes and their respective probabilities. </a:t>
            </a:r>
            <a:endParaRPr sz="1500">
              <a:solidFill>
                <a:srgbClr val="292929"/>
              </a:solidFill>
              <a:highlight>
                <a:srgbClr val="FFFFFF"/>
              </a:highlight>
            </a:endParaRPr>
          </a:p>
          <a:p>
            <a:pPr indent="0" lvl="0" marL="0" rtl="0" algn="just">
              <a:spcBef>
                <a:spcPts val="1200"/>
              </a:spcBef>
              <a:spcAft>
                <a:spcPts val="1200"/>
              </a:spcAft>
              <a:buNone/>
            </a:pPr>
            <a:r>
              <a:rPr lang="en" sz="1500">
                <a:solidFill>
                  <a:srgbClr val="292929"/>
                </a:solidFill>
                <a:highlight>
                  <a:srgbClr val="FFFFFF"/>
                </a:highlight>
              </a:rPr>
              <a:t>Probability distribution of continuous random variable is called as </a:t>
            </a:r>
            <a:r>
              <a:rPr b="1" lang="en" sz="1500">
                <a:solidFill>
                  <a:srgbClr val="292929"/>
                </a:solidFill>
                <a:highlight>
                  <a:srgbClr val="FFFFFF"/>
                </a:highlight>
              </a:rPr>
              <a:t>Probability Density function or PDF. </a:t>
            </a:r>
            <a:endParaRPr b="1" sz="3150">
              <a:solidFill>
                <a:srgbClr val="292929"/>
              </a:solidFill>
              <a:highlight>
                <a:srgbClr val="FFFFFF"/>
              </a:highlight>
            </a:endParaRPr>
          </a:p>
        </p:txBody>
      </p:sp>
      <p:pic>
        <p:nvPicPr>
          <p:cNvPr id="536" name="Google Shape;536;p71"/>
          <p:cNvPicPr preferRelativeResize="0"/>
          <p:nvPr/>
        </p:nvPicPr>
        <p:blipFill>
          <a:blip r:embed="rId3">
            <a:alphaModFix/>
          </a:blip>
          <a:stretch>
            <a:fillRect/>
          </a:stretch>
        </p:blipFill>
        <p:spPr>
          <a:xfrm>
            <a:off x="1970025" y="994225"/>
            <a:ext cx="2486025" cy="952500"/>
          </a:xfrm>
          <a:prstGeom prst="rect">
            <a:avLst/>
          </a:prstGeom>
          <a:noFill/>
          <a:ln>
            <a:noFill/>
          </a:ln>
        </p:spPr>
      </p:pic>
      <p:pic>
        <p:nvPicPr>
          <p:cNvPr id="537" name="Google Shape;537;p71"/>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2"/>
          <p:cNvSpPr txBox="1"/>
          <p:nvPr>
            <p:ph type="title"/>
          </p:nvPr>
        </p:nvSpPr>
        <p:spPr>
          <a:xfrm>
            <a:off x="311700" y="530350"/>
            <a:ext cx="5525400" cy="48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for Probability Distribution</a:t>
            </a:r>
            <a:endParaRPr/>
          </a:p>
        </p:txBody>
      </p:sp>
      <p:sp>
        <p:nvSpPr>
          <p:cNvPr id="543" name="Google Shape;543;p72"/>
          <p:cNvSpPr txBox="1"/>
          <p:nvPr>
            <p:ph idx="1" type="body"/>
          </p:nvPr>
        </p:nvSpPr>
        <p:spPr>
          <a:xfrm>
            <a:off x="311700" y="1229875"/>
            <a:ext cx="4920300" cy="29439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1500">
                <a:solidFill>
                  <a:srgbClr val="292929"/>
                </a:solidFill>
                <a:highlight>
                  <a:srgbClr val="FFFFFF"/>
                </a:highlight>
              </a:rPr>
              <a:t>According to the definition of random variable, it’s the variable which can hold different set of values from the outcome of any random process. However, it lacks the capability to capture the probability of getting those different values. So, probability distribution helps to create a clear picture of all the possible set of values with their respective probability of occurrence in any random process.</a:t>
            </a:r>
            <a:endParaRPr sz="1500">
              <a:solidFill>
                <a:srgbClr val="292929"/>
              </a:solidFill>
              <a:highlight>
                <a:srgbClr val="FFFFFF"/>
              </a:highlight>
            </a:endParaRPr>
          </a:p>
          <a:p>
            <a:pPr indent="0" lvl="0" marL="0" rtl="0" algn="l">
              <a:spcBef>
                <a:spcPts val="0"/>
              </a:spcBef>
              <a:spcAft>
                <a:spcPts val="1200"/>
              </a:spcAft>
              <a:buNone/>
            </a:pPr>
            <a:r>
              <a:t/>
            </a:r>
            <a:endParaRPr/>
          </a:p>
        </p:txBody>
      </p:sp>
      <p:pic>
        <p:nvPicPr>
          <p:cNvPr id="544" name="Google Shape;544;p72"/>
          <p:cNvPicPr preferRelativeResize="0"/>
          <p:nvPr/>
        </p:nvPicPr>
        <p:blipFill rotWithShape="1">
          <a:blip r:embed="rId3">
            <a:alphaModFix/>
          </a:blip>
          <a:srcRect b="0" l="-1481" r="0" t="19348"/>
          <a:stretch/>
        </p:blipFill>
        <p:spPr>
          <a:xfrm>
            <a:off x="5421138" y="1348888"/>
            <a:ext cx="3609425" cy="2101925"/>
          </a:xfrm>
          <a:prstGeom prst="rect">
            <a:avLst/>
          </a:prstGeom>
          <a:noFill/>
          <a:ln>
            <a:noFill/>
          </a:ln>
        </p:spPr>
      </p:pic>
      <p:pic>
        <p:nvPicPr>
          <p:cNvPr id="545" name="Google Shape;545;p72"/>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11700" y="410000"/>
            <a:ext cx="8520600" cy="11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 P</a:t>
            </a:r>
            <a:r>
              <a:rPr lang="en"/>
              <a:t>robability</a:t>
            </a:r>
            <a:r>
              <a:rPr lang="en"/>
              <a:t> Distributions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n" sz="2444"/>
              <a:t>Binomial Distribution</a:t>
            </a:r>
            <a:endParaRPr sz="2444"/>
          </a:p>
          <a:p>
            <a:pPr indent="0" lvl="0" marL="0" rtl="0" algn="l">
              <a:spcBef>
                <a:spcPts val="1200"/>
              </a:spcBef>
              <a:spcAft>
                <a:spcPts val="0"/>
              </a:spcAft>
              <a:buNone/>
            </a:pPr>
            <a:r>
              <a:t/>
            </a:r>
            <a:endParaRPr/>
          </a:p>
        </p:txBody>
      </p:sp>
      <p:sp>
        <p:nvSpPr>
          <p:cNvPr id="551" name="Google Shape;551;p73"/>
          <p:cNvSpPr txBox="1"/>
          <p:nvPr>
            <p:ph idx="1" type="body"/>
          </p:nvPr>
        </p:nvSpPr>
        <p:spPr>
          <a:xfrm>
            <a:off x="311700" y="1299350"/>
            <a:ext cx="8374500" cy="32694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t/>
            </a:r>
            <a:endParaRPr b="1" sz="1500"/>
          </a:p>
          <a:p>
            <a:pPr indent="0" lvl="0" marL="0" rtl="0" algn="just">
              <a:lnSpc>
                <a:spcPct val="115000"/>
              </a:lnSpc>
              <a:spcBef>
                <a:spcPts val="1200"/>
              </a:spcBef>
              <a:spcAft>
                <a:spcPts val="0"/>
              </a:spcAft>
              <a:buNone/>
            </a:pPr>
            <a:r>
              <a:rPr lang="en" sz="1500">
                <a:solidFill>
                  <a:srgbClr val="111111"/>
                </a:solidFill>
                <a:highlight>
                  <a:srgbClr val="FFFFFF"/>
                </a:highlight>
              </a:rPr>
              <a:t>A binomial distribution can simply be thought of as the probability of a </a:t>
            </a:r>
            <a:r>
              <a:rPr i="1" lang="en" sz="1500">
                <a:solidFill>
                  <a:srgbClr val="111111"/>
                </a:solidFill>
                <a:highlight>
                  <a:srgbClr val="FFFFFF"/>
                </a:highlight>
              </a:rPr>
              <a:t>SUCCESS</a:t>
            </a:r>
            <a:r>
              <a:rPr lang="en" sz="1500">
                <a:solidFill>
                  <a:srgbClr val="111111"/>
                </a:solidFill>
                <a:highlight>
                  <a:srgbClr val="FFFFFF"/>
                </a:highlight>
              </a:rPr>
              <a:t> or </a:t>
            </a:r>
            <a:r>
              <a:rPr i="1" lang="en" sz="1500">
                <a:solidFill>
                  <a:srgbClr val="111111"/>
                </a:solidFill>
                <a:highlight>
                  <a:srgbClr val="FFFFFF"/>
                </a:highlight>
              </a:rPr>
              <a:t>FAILURE</a:t>
            </a:r>
            <a:r>
              <a:rPr lang="en" sz="1500">
                <a:solidFill>
                  <a:srgbClr val="111111"/>
                </a:solidFill>
                <a:highlight>
                  <a:srgbClr val="FFFFFF"/>
                </a:highlight>
              </a:rPr>
              <a:t> outcome in an experiment on survey that is repeated multiple times. The binomial is a type of distribution that has two possible outcomes. </a:t>
            </a:r>
            <a:endParaRPr sz="1500">
              <a:solidFill>
                <a:srgbClr val="111111"/>
              </a:solidFill>
              <a:highlight>
                <a:srgbClr val="FFFFFF"/>
              </a:highlight>
            </a:endParaRPr>
          </a:p>
          <a:p>
            <a:pPr indent="0" lvl="0" marL="0" rtl="0" algn="just">
              <a:lnSpc>
                <a:spcPct val="115000"/>
              </a:lnSpc>
              <a:spcBef>
                <a:spcPts val="0"/>
              </a:spcBef>
              <a:spcAft>
                <a:spcPts val="0"/>
              </a:spcAft>
              <a:buNone/>
            </a:pPr>
            <a:r>
              <a:t/>
            </a:r>
            <a:endParaRPr sz="1500">
              <a:solidFill>
                <a:srgbClr val="111111"/>
              </a:solidFill>
              <a:highlight>
                <a:srgbClr val="FFFFFF"/>
              </a:highlight>
            </a:endParaRPr>
          </a:p>
          <a:p>
            <a:pPr indent="0" lvl="0" marL="0" rtl="0" algn="just">
              <a:lnSpc>
                <a:spcPct val="115000"/>
              </a:lnSpc>
              <a:spcBef>
                <a:spcPts val="0"/>
              </a:spcBef>
              <a:spcAft>
                <a:spcPts val="0"/>
              </a:spcAft>
              <a:buNone/>
            </a:pPr>
            <a:r>
              <a:rPr b="1" i="1" lang="en" sz="1500">
                <a:solidFill>
                  <a:srgbClr val="111111"/>
                </a:solidFill>
                <a:highlight>
                  <a:srgbClr val="FFFFFF"/>
                </a:highlight>
              </a:rPr>
              <a:t>Ex</a:t>
            </a:r>
            <a:r>
              <a:rPr i="1" lang="en" sz="1500">
                <a:solidFill>
                  <a:srgbClr val="111111"/>
                </a:solidFill>
                <a:highlight>
                  <a:srgbClr val="FFFFFF"/>
                </a:highlight>
              </a:rPr>
              <a:t>:</a:t>
            </a:r>
            <a:r>
              <a:rPr lang="en" sz="1500">
                <a:solidFill>
                  <a:srgbClr val="111111"/>
                </a:solidFill>
                <a:highlight>
                  <a:srgbClr val="FFFFFF"/>
                </a:highlight>
              </a:rPr>
              <a:t> A coin toss has only two possible outcomes: heads or tails </a:t>
            </a:r>
            <a:endParaRPr sz="1500">
              <a:solidFill>
                <a:srgbClr val="111111"/>
              </a:solidFill>
              <a:highlight>
                <a:srgbClr val="FFFFFF"/>
              </a:highlight>
            </a:endParaRPr>
          </a:p>
          <a:p>
            <a:pPr indent="0" lvl="0" marL="0" rtl="0" algn="just">
              <a:lnSpc>
                <a:spcPct val="115000"/>
              </a:lnSpc>
              <a:spcBef>
                <a:spcPts val="0"/>
              </a:spcBef>
              <a:spcAft>
                <a:spcPts val="0"/>
              </a:spcAft>
              <a:buNone/>
            </a:pPr>
            <a:r>
              <a:rPr lang="en" sz="1500">
                <a:solidFill>
                  <a:srgbClr val="111111"/>
                </a:solidFill>
                <a:highlight>
                  <a:srgbClr val="FFFFFF"/>
                </a:highlight>
              </a:rPr>
              <a:t>      Taking a test could have two possible outcomes: pass or fail</a:t>
            </a:r>
            <a:endParaRPr sz="1500">
              <a:solidFill>
                <a:srgbClr val="111111"/>
              </a:solidFill>
              <a:highlight>
                <a:srgbClr val="FFFFFF"/>
              </a:highligh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1200"/>
              </a:spcAft>
              <a:buNone/>
            </a:pPr>
            <a:r>
              <a:t/>
            </a:r>
            <a:endParaRPr/>
          </a:p>
        </p:txBody>
      </p:sp>
      <p:pic>
        <p:nvPicPr>
          <p:cNvPr id="552" name="Google Shape;552;p73"/>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kind of data do we deal with?</a:t>
            </a:r>
            <a:endParaRPr/>
          </a:p>
        </p:txBody>
      </p:sp>
      <p:pic>
        <p:nvPicPr>
          <p:cNvPr id="195" name="Google Shape;195;p29"/>
          <p:cNvPicPr preferRelativeResize="0"/>
          <p:nvPr/>
        </p:nvPicPr>
        <p:blipFill rotWithShape="1">
          <a:blip r:embed="rId3">
            <a:alphaModFix/>
          </a:blip>
          <a:srcRect b="28051" l="0" r="0" t="-910"/>
          <a:stretch/>
        </p:blipFill>
        <p:spPr>
          <a:xfrm>
            <a:off x="453950" y="1017800"/>
            <a:ext cx="6125450" cy="2475500"/>
          </a:xfrm>
          <a:prstGeom prst="rect">
            <a:avLst/>
          </a:prstGeom>
          <a:noFill/>
          <a:ln>
            <a:noFill/>
          </a:ln>
        </p:spPr>
      </p:pic>
      <p:sp>
        <p:nvSpPr>
          <p:cNvPr id="196" name="Google Shape;196;p29"/>
          <p:cNvSpPr txBox="1"/>
          <p:nvPr/>
        </p:nvSpPr>
        <p:spPr>
          <a:xfrm>
            <a:off x="6707975" y="1093000"/>
            <a:ext cx="21243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Roboto"/>
                <a:ea typeface="Roboto"/>
                <a:cs typeface="Roboto"/>
                <a:sym typeface="Roboto"/>
              </a:rPr>
              <a:t>Based on </a:t>
            </a:r>
            <a:r>
              <a:rPr b="1" lang="en" sz="1600">
                <a:latin typeface="Roboto"/>
                <a:ea typeface="Roboto"/>
                <a:cs typeface="Roboto"/>
                <a:sym typeface="Roboto"/>
              </a:rPr>
              <a:t>structure:</a:t>
            </a:r>
            <a:endParaRPr b="1" sz="1600">
              <a:latin typeface="Roboto"/>
              <a:ea typeface="Roboto"/>
              <a:cs typeface="Roboto"/>
              <a:sym typeface="Roboto"/>
            </a:endParaRPr>
          </a:p>
          <a:p>
            <a:pPr indent="-317500" lvl="0" marL="457200" rtl="0" algn="l">
              <a:lnSpc>
                <a:spcPct val="150000"/>
              </a:lnSpc>
              <a:spcBef>
                <a:spcPts val="0"/>
              </a:spcBef>
              <a:spcAft>
                <a:spcPts val="0"/>
              </a:spcAft>
              <a:buSzPts val="1400"/>
              <a:buFont typeface="Roboto"/>
              <a:buAutoNum type="arabicPeriod"/>
            </a:pPr>
            <a:r>
              <a:rPr lang="en">
                <a:latin typeface="Roboto"/>
                <a:ea typeface="Roboto"/>
                <a:cs typeface="Roboto"/>
                <a:sym typeface="Roboto"/>
              </a:rPr>
              <a:t>Unstructured data: </a:t>
            </a:r>
            <a:r>
              <a:rPr b="1" lang="en">
                <a:latin typeface="Roboto"/>
                <a:ea typeface="Roboto"/>
                <a:cs typeface="Roboto"/>
                <a:sym typeface="Roboto"/>
              </a:rPr>
              <a:t>Audio File</a:t>
            </a:r>
            <a:endParaRPr b="1">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Structured data: </a:t>
            </a:r>
            <a:r>
              <a:rPr b="1" lang="en">
                <a:latin typeface="Roboto"/>
                <a:ea typeface="Roboto"/>
                <a:cs typeface="Roboto"/>
                <a:sym typeface="Roboto"/>
              </a:rPr>
              <a:t>Tabular data file.</a:t>
            </a:r>
            <a:endParaRPr b="1">
              <a:latin typeface="Roboto"/>
              <a:ea typeface="Roboto"/>
              <a:cs typeface="Roboto"/>
              <a:sym typeface="Roboto"/>
            </a:endParaRPr>
          </a:p>
        </p:txBody>
      </p:sp>
      <p:pic>
        <p:nvPicPr>
          <p:cNvPr id="197" name="Google Shape;197;p29"/>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ph idx="1" type="body"/>
          </p:nvPr>
        </p:nvSpPr>
        <p:spPr>
          <a:xfrm>
            <a:off x="311700" y="341250"/>
            <a:ext cx="4365600" cy="4227600"/>
          </a:xfrm>
          <a:prstGeom prst="rect">
            <a:avLst/>
          </a:prstGeom>
        </p:spPr>
        <p:txBody>
          <a:bodyPr anchorCtr="0" anchor="t" bIns="91425" lIns="91425" spcFirstLastPara="1" rIns="91425" wrap="square" tIns="91425">
            <a:normAutofit/>
          </a:bodyPr>
          <a:lstStyle/>
          <a:p>
            <a:pPr indent="0" lvl="0" marL="0" rtl="0" algn="l">
              <a:lnSpc>
                <a:spcPct val="125000"/>
              </a:lnSpc>
              <a:spcBef>
                <a:spcPts val="0"/>
              </a:spcBef>
              <a:spcAft>
                <a:spcPts val="0"/>
              </a:spcAft>
              <a:buNone/>
            </a:pPr>
            <a:r>
              <a:rPr lang="en" sz="2700">
                <a:solidFill>
                  <a:schemeClr val="dk1"/>
                </a:solidFill>
                <a:highlight>
                  <a:srgbClr val="FFFFFF"/>
                </a:highlight>
              </a:rPr>
              <a:t>Criteria</a:t>
            </a:r>
            <a:endParaRPr sz="2700">
              <a:solidFill>
                <a:schemeClr val="dk1"/>
              </a:solidFill>
              <a:highlight>
                <a:srgbClr val="FFFFFF"/>
              </a:highlight>
            </a:endParaRPr>
          </a:p>
          <a:p>
            <a:pPr indent="0" lvl="0" marL="0" rtl="0" algn="just">
              <a:lnSpc>
                <a:spcPct val="125000"/>
              </a:lnSpc>
              <a:spcBef>
                <a:spcPts val="0"/>
              </a:spcBef>
              <a:spcAft>
                <a:spcPts val="0"/>
              </a:spcAft>
              <a:buNone/>
            </a:pPr>
            <a:r>
              <a:rPr b="1" lang="en" sz="1500">
                <a:solidFill>
                  <a:srgbClr val="111111"/>
                </a:solidFill>
              </a:rPr>
              <a:t>Binomial distributions must meet the following three criteria:</a:t>
            </a:r>
            <a:endParaRPr b="1" sz="1500">
              <a:solidFill>
                <a:srgbClr val="111111"/>
              </a:solidFill>
            </a:endParaRPr>
          </a:p>
          <a:p>
            <a:pPr indent="-323850" lvl="0" marL="749300" rtl="0" algn="just">
              <a:lnSpc>
                <a:spcPct val="115000"/>
              </a:lnSpc>
              <a:spcBef>
                <a:spcPts val="0"/>
              </a:spcBef>
              <a:spcAft>
                <a:spcPts val="0"/>
              </a:spcAft>
              <a:buClr>
                <a:srgbClr val="111111"/>
              </a:buClr>
              <a:buSzPts val="1500"/>
              <a:buFont typeface="Arial"/>
              <a:buAutoNum type="arabicPeriod"/>
            </a:pPr>
            <a:r>
              <a:rPr lang="en" sz="1500">
                <a:solidFill>
                  <a:srgbClr val="111111"/>
                </a:solidFill>
              </a:rPr>
              <a:t>The number of observations or trials is fixed.</a:t>
            </a:r>
            <a:endParaRPr sz="1500">
              <a:solidFill>
                <a:srgbClr val="111111"/>
              </a:solidFill>
            </a:endParaRPr>
          </a:p>
          <a:p>
            <a:pPr indent="-323850" lvl="0" marL="749300" rtl="0" algn="just">
              <a:lnSpc>
                <a:spcPct val="115000"/>
              </a:lnSpc>
              <a:spcBef>
                <a:spcPts val="0"/>
              </a:spcBef>
              <a:spcAft>
                <a:spcPts val="0"/>
              </a:spcAft>
              <a:buClr>
                <a:srgbClr val="111111"/>
              </a:buClr>
              <a:buSzPts val="1500"/>
              <a:buFont typeface="Arial"/>
              <a:buAutoNum type="arabicPeriod"/>
            </a:pPr>
            <a:r>
              <a:rPr lang="en" sz="1500">
                <a:solidFill>
                  <a:srgbClr val="111111"/>
                </a:solidFill>
              </a:rPr>
              <a:t>Each observation or trial is </a:t>
            </a:r>
            <a:r>
              <a:rPr lang="en" sz="1500">
                <a:solidFill>
                  <a:srgbClr val="111111"/>
                </a:solidFill>
                <a:uFill>
                  <a:noFill/>
                </a:uFill>
                <a:hlinkClick r:id="rId3">
                  <a:extLst>
                    <a:ext uri="{A12FA001-AC4F-418D-AE19-62706E023703}">
                      <ahyp:hlinkClr val="tx"/>
                    </a:ext>
                  </a:extLst>
                </a:hlinkClick>
              </a:rPr>
              <a:t>independent</a:t>
            </a:r>
            <a:r>
              <a:rPr lang="en" sz="1500">
                <a:solidFill>
                  <a:srgbClr val="111111"/>
                </a:solidFill>
              </a:rPr>
              <a:t>. In other words, none of the trials have an effect on the probability of the next trial.</a:t>
            </a:r>
            <a:endParaRPr sz="1500">
              <a:solidFill>
                <a:srgbClr val="111111"/>
              </a:solidFill>
            </a:endParaRPr>
          </a:p>
          <a:p>
            <a:pPr indent="-323850" lvl="0" marL="749300" rtl="0" algn="just">
              <a:lnSpc>
                <a:spcPct val="115000"/>
              </a:lnSpc>
              <a:spcBef>
                <a:spcPts val="0"/>
              </a:spcBef>
              <a:spcAft>
                <a:spcPts val="0"/>
              </a:spcAft>
              <a:buClr>
                <a:srgbClr val="111111"/>
              </a:buClr>
              <a:buSzPts val="1500"/>
              <a:buFont typeface="Arial"/>
              <a:buAutoNum type="arabicPeriod"/>
            </a:pPr>
            <a:r>
              <a:rPr lang="en" sz="1500">
                <a:solidFill>
                  <a:srgbClr val="111111"/>
                </a:solidFill>
              </a:rPr>
              <a:t>The probability of success (tails, heads, fail or pass) is exactly the same from one trial to another.</a:t>
            </a:r>
            <a:r>
              <a:rPr lang="en"/>
              <a:t> </a:t>
            </a:r>
            <a:endParaRPr/>
          </a:p>
        </p:txBody>
      </p:sp>
      <p:pic>
        <p:nvPicPr>
          <p:cNvPr id="558" name="Google Shape;558;p74"/>
          <p:cNvPicPr preferRelativeResize="0"/>
          <p:nvPr/>
        </p:nvPicPr>
        <p:blipFill>
          <a:blip r:embed="rId4">
            <a:alphaModFix/>
          </a:blip>
          <a:stretch>
            <a:fillRect/>
          </a:stretch>
        </p:blipFill>
        <p:spPr>
          <a:xfrm>
            <a:off x="8377874" y="70125"/>
            <a:ext cx="545426" cy="947674"/>
          </a:xfrm>
          <a:prstGeom prst="rect">
            <a:avLst/>
          </a:prstGeom>
          <a:noFill/>
          <a:ln>
            <a:noFill/>
          </a:ln>
        </p:spPr>
      </p:pic>
      <p:pic>
        <p:nvPicPr>
          <p:cNvPr id="559" name="Google Shape;559;p74"/>
          <p:cNvPicPr preferRelativeResize="0"/>
          <p:nvPr/>
        </p:nvPicPr>
        <p:blipFill>
          <a:blip r:embed="rId5">
            <a:alphaModFix/>
          </a:blip>
          <a:stretch>
            <a:fillRect/>
          </a:stretch>
        </p:blipFill>
        <p:spPr>
          <a:xfrm>
            <a:off x="4761400" y="1209874"/>
            <a:ext cx="4161900" cy="2156998"/>
          </a:xfrm>
          <a:prstGeom prst="rect">
            <a:avLst/>
          </a:prstGeom>
          <a:noFill/>
          <a:ln>
            <a:noFill/>
          </a:ln>
        </p:spPr>
      </p:pic>
      <p:sp>
        <p:nvSpPr>
          <p:cNvPr id="560" name="Google Shape;560;p74"/>
          <p:cNvSpPr txBox="1"/>
          <p:nvPr/>
        </p:nvSpPr>
        <p:spPr>
          <a:xfrm>
            <a:off x="5742975" y="3366875"/>
            <a:ext cx="263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PMF of Binomial Distribution</a:t>
            </a:r>
            <a:endParaRPr b="1">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5"/>
          <p:cNvSpPr txBox="1"/>
          <p:nvPr>
            <p:ph type="title"/>
          </p:nvPr>
        </p:nvSpPr>
        <p:spPr>
          <a:xfrm>
            <a:off x="311700" y="309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Poisson Distribution</a:t>
            </a:r>
            <a:endParaRPr/>
          </a:p>
        </p:txBody>
      </p:sp>
      <p:sp>
        <p:nvSpPr>
          <p:cNvPr id="566" name="Google Shape;566;p75"/>
          <p:cNvSpPr txBox="1"/>
          <p:nvPr>
            <p:ph idx="1" type="body"/>
          </p:nvPr>
        </p:nvSpPr>
        <p:spPr>
          <a:xfrm>
            <a:off x="311700" y="839200"/>
            <a:ext cx="5487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111111"/>
                </a:solidFill>
                <a:highlight>
                  <a:srgbClr val="FFFFFF"/>
                </a:highlight>
              </a:rPr>
              <a:t>Poisson distribution is a </a:t>
            </a:r>
            <a:r>
              <a:rPr lang="en" sz="1500">
                <a:solidFill>
                  <a:srgbClr val="111111"/>
                </a:solidFill>
                <a:highlight>
                  <a:srgbClr val="FFFFFF"/>
                </a:highlight>
                <a:uFill>
                  <a:noFill/>
                </a:uFill>
                <a:hlinkClick r:id="rId3">
                  <a:extLst>
                    <a:ext uri="{A12FA001-AC4F-418D-AE19-62706E023703}">
                      <ahyp:hlinkClr val="tx"/>
                    </a:ext>
                  </a:extLst>
                </a:hlinkClick>
              </a:rPr>
              <a:t>probability distribution</a:t>
            </a:r>
            <a:r>
              <a:rPr lang="en" sz="1500">
                <a:solidFill>
                  <a:srgbClr val="111111"/>
                </a:solidFill>
                <a:highlight>
                  <a:srgbClr val="FFFFFF"/>
                </a:highlight>
              </a:rPr>
              <a:t> that is used to show how many times an event is likely to occur over a specified period. </a:t>
            </a:r>
            <a:endParaRPr sz="1500">
              <a:solidFill>
                <a:srgbClr val="111111"/>
              </a:solidFill>
              <a:highlight>
                <a:srgbClr val="FFFFFF"/>
              </a:highlight>
            </a:endParaRPr>
          </a:p>
          <a:p>
            <a:pPr indent="0" lvl="0" marL="0" rtl="0" algn="just">
              <a:spcBef>
                <a:spcPts val="1200"/>
              </a:spcBef>
              <a:spcAft>
                <a:spcPts val="0"/>
              </a:spcAft>
              <a:buNone/>
            </a:pPr>
            <a:r>
              <a:rPr lang="en" sz="1500">
                <a:solidFill>
                  <a:srgbClr val="111111"/>
                </a:solidFill>
                <a:highlight>
                  <a:srgbClr val="FFFFFF"/>
                </a:highlight>
              </a:rPr>
              <a:t>In other words, it is a count distribution. Poisson distributions are often used to understand independent events that occur at a constant rate within a given interval of time. </a:t>
            </a:r>
            <a:endParaRPr sz="1500">
              <a:solidFill>
                <a:srgbClr val="111111"/>
              </a:solidFill>
              <a:highlight>
                <a:srgbClr val="FFFFFF"/>
              </a:highlight>
            </a:endParaRPr>
          </a:p>
          <a:p>
            <a:pPr indent="0" lvl="0" marL="0" rtl="0" algn="just">
              <a:spcBef>
                <a:spcPts val="1200"/>
              </a:spcBef>
              <a:spcAft>
                <a:spcPts val="0"/>
              </a:spcAft>
              <a:buNone/>
            </a:pPr>
            <a:r>
              <a:rPr lang="en" sz="1500">
                <a:solidFill>
                  <a:srgbClr val="111111"/>
                </a:solidFill>
                <a:highlight>
                  <a:srgbClr val="FFFFFF"/>
                </a:highlight>
              </a:rPr>
              <a:t>It was named after French mathematician </a:t>
            </a:r>
            <a:r>
              <a:rPr b="1" lang="en" sz="1500">
                <a:solidFill>
                  <a:srgbClr val="111111"/>
                </a:solidFill>
                <a:highlight>
                  <a:srgbClr val="FFFFFF"/>
                </a:highlight>
              </a:rPr>
              <a:t>Siméon Denis Poisson</a:t>
            </a:r>
            <a:r>
              <a:rPr lang="en" sz="1500">
                <a:solidFill>
                  <a:srgbClr val="111111"/>
                </a:solidFill>
                <a:highlight>
                  <a:srgbClr val="FFFFFF"/>
                </a:highlight>
              </a:rPr>
              <a:t>.</a:t>
            </a:r>
            <a:endParaRPr sz="1500">
              <a:solidFill>
                <a:srgbClr val="111111"/>
              </a:solidFill>
              <a:highlight>
                <a:srgbClr val="FFFFFF"/>
              </a:highlight>
            </a:endParaRPr>
          </a:p>
          <a:p>
            <a:pPr indent="0" lvl="0" marL="0" rtl="0" algn="just">
              <a:spcBef>
                <a:spcPts val="1200"/>
              </a:spcBef>
              <a:spcAft>
                <a:spcPts val="1200"/>
              </a:spcAft>
              <a:buNone/>
            </a:pPr>
            <a:r>
              <a:rPr b="1" i="1" lang="en" sz="1500">
                <a:solidFill>
                  <a:srgbClr val="111111"/>
                </a:solidFill>
                <a:highlight>
                  <a:srgbClr val="FFFFFF"/>
                </a:highlight>
                <a:latin typeface="Arial"/>
                <a:ea typeface="Arial"/>
                <a:cs typeface="Arial"/>
                <a:sym typeface="Arial"/>
              </a:rPr>
              <a:t>Ex: </a:t>
            </a:r>
            <a:r>
              <a:rPr lang="en" sz="1500">
                <a:solidFill>
                  <a:srgbClr val="111111"/>
                </a:solidFill>
                <a:highlight>
                  <a:srgbClr val="FFFFFF"/>
                </a:highlight>
                <a:latin typeface="Arial"/>
                <a:ea typeface="Arial"/>
                <a:cs typeface="Arial"/>
                <a:sym typeface="Arial"/>
              </a:rPr>
              <a:t>If the average number of people who buy cheeseburgers from a fast-food chain on a Friday night at a single restaurant location is 200, a Poisson distribution can answer questions such as, "What is the probability that more than 300 people will buy burgers?"</a:t>
            </a:r>
            <a:endParaRPr sz="1500">
              <a:solidFill>
                <a:srgbClr val="111111"/>
              </a:solidFill>
              <a:highlight>
                <a:srgbClr val="FFFFFF"/>
              </a:highlight>
            </a:endParaRPr>
          </a:p>
        </p:txBody>
      </p:sp>
      <p:pic>
        <p:nvPicPr>
          <p:cNvPr id="567" name="Google Shape;567;p75"/>
          <p:cNvPicPr preferRelativeResize="0"/>
          <p:nvPr/>
        </p:nvPicPr>
        <p:blipFill>
          <a:blip r:embed="rId4">
            <a:alphaModFix/>
          </a:blip>
          <a:stretch>
            <a:fillRect/>
          </a:stretch>
        </p:blipFill>
        <p:spPr>
          <a:xfrm>
            <a:off x="8377874" y="70125"/>
            <a:ext cx="545426" cy="947674"/>
          </a:xfrm>
          <a:prstGeom prst="rect">
            <a:avLst/>
          </a:prstGeom>
          <a:noFill/>
          <a:ln>
            <a:noFill/>
          </a:ln>
        </p:spPr>
      </p:pic>
      <p:pic>
        <p:nvPicPr>
          <p:cNvPr id="568" name="Google Shape;568;p75"/>
          <p:cNvPicPr preferRelativeResize="0"/>
          <p:nvPr/>
        </p:nvPicPr>
        <p:blipFill>
          <a:blip r:embed="rId5">
            <a:alphaModFix/>
          </a:blip>
          <a:stretch>
            <a:fillRect/>
          </a:stretch>
        </p:blipFill>
        <p:spPr>
          <a:xfrm>
            <a:off x="5975698" y="1621225"/>
            <a:ext cx="2856600" cy="1371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 Distribution</a:t>
            </a:r>
            <a:endParaRPr/>
          </a:p>
        </p:txBody>
      </p:sp>
      <p:sp>
        <p:nvSpPr>
          <p:cNvPr id="574" name="Google Shape;574;p76"/>
          <p:cNvSpPr txBox="1"/>
          <p:nvPr>
            <p:ph idx="1" type="body"/>
          </p:nvPr>
        </p:nvSpPr>
        <p:spPr>
          <a:xfrm>
            <a:off x="311700" y="1229875"/>
            <a:ext cx="5159700" cy="33390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500">
                <a:solidFill>
                  <a:srgbClr val="111111"/>
                </a:solidFill>
                <a:highlight>
                  <a:srgbClr val="FFFFFF"/>
                </a:highlight>
              </a:rPr>
              <a:t>Normal distribution, also known as the </a:t>
            </a:r>
            <a:r>
              <a:rPr b="1" lang="en" sz="1500">
                <a:solidFill>
                  <a:srgbClr val="111111"/>
                </a:solidFill>
                <a:highlight>
                  <a:srgbClr val="FFFFFF"/>
                </a:highlight>
              </a:rPr>
              <a:t>Gaussian distribution</a:t>
            </a:r>
            <a:r>
              <a:rPr lang="en" sz="1500">
                <a:solidFill>
                  <a:srgbClr val="111111"/>
                </a:solidFill>
                <a:highlight>
                  <a:srgbClr val="FFFFFF"/>
                </a:highlight>
              </a:rPr>
              <a:t>, is a </a:t>
            </a:r>
            <a:r>
              <a:rPr lang="en" sz="1500">
                <a:solidFill>
                  <a:srgbClr val="111111"/>
                </a:solidFill>
                <a:highlight>
                  <a:srgbClr val="FFFFFF"/>
                </a:highlight>
                <a:uFill>
                  <a:noFill/>
                </a:uFill>
                <a:hlinkClick r:id="rId3">
                  <a:extLst>
                    <a:ext uri="{A12FA001-AC4F-418D-AE19-62706E023703}">
                      <ahyp:hlinkClr val="tx"/>
                    </a:ext>
                  </a:extLst>
                </a:hlinkClick>
              </a:rPr>
              <a:t>probability distribution</a:t>
            </a:r>
            <a:r>
              <a:rPr lang="en" sz="1500">
                <a:solidFill>
                  <a:srgbClr val="111111"/>
                </a:solidFill>
                <a:highlight>
                  <a:srgbClr val="FFFFFF"/>
                </a:highlight>
              </a:rPr>
              <a:t> that is symmetric about the mean, showing that data near the mean are more frequent in occurrence than data far from the mean. </a:t>
            </a:r>
            <a:endParaRPr sz="1500">
              <a:solidFill>
                <a:srgbClr val="111111"/>
              </a:solidFill>
              <a:highlight>
                <a:srgbClr val="FFFFFF"/>
              </a:highlight>
            </a:endParaRPr>
          </a:p>
          <a:p>
            <a:pPr indent="0" lvl="0" marL="0" rtl="0" algn="just">
              <a:spcBef>
                <a:spcPts val="1200"/>
              </a:spcBef>
              <a:spcAft>
                <a:spcPts val="0"/>
              </a:spcAft>
              <a:buNone/>
            </a:pPr>
            <a:r>
              <a:rPr lang="en" sz="1500">
                <a:solidFill>
                  <a:srgbClr val="111111"/>
                </a:solidFill>
                <a:highlight>
                  <a:srgbClr val="FFFFFF"/>
                </a:highlight>
              </a:rPr>
              <a:t>In graph form, normal distribution will appear as a </a:t>
            </a:r>
            <a:r>
              <a:rPr lang="en" sz="1500">
                <a:solidFill>
                  <a:srgbClr val="111111"/>
                </a:solidFill>
                <a:highlight>
                  <a:srgbClr val="FFFFFF"/>
                </a:highlight>
                <a:uFill>
                  <a:noFill/>
                </a:uFill>
                <a:hlinkClick r:id="rId4">
                  <a:extLst>
                    <a:ext uri="{A12FA001-AC4F-418D-AE19-62706E023703}">
                      <ahyp:hlinkClr val="tx"/>
                    </a:ext>
                  </a:extLst>
                </a:hlinkClick>
              </a:rPr>
              <a:t>bell curve</a:t>
            </a:r>
            <a:r>
              <a:rPr lang="en" sz="1500">
                <a:solidFill>
                  <a:srgbClr val="111111"/>
                </a:solidFill>
                <a:highlight>
                  <a:srgbClr val="FFFFFF"/>
                </a:highlight>
              </a:rPr>
              <a:t>.</a:t>
            </a:r>
            <a:endParaRPr sz="1500">
              <a:solidFill>
                <a:srgbClr val="111111"/>
              </a:solidFill>
              <a:highlight>
                <a:srgbClr val="FFFFFF"/>
              </a:highlight>
            </a:endParaRPr>
          </a:p>
          <a:p>
            <a:pPr indent="0" lvl="0" marL="0" rtl="0" algn="just">
              <a:spcBef>
                <a:spcPts val="1200"/>
              </a:spcBef>
              <a:spcAft>
                <a:spcPts val="0"/>
              </a:spcAft>
              <a:buNone/>
            </a:pPr>
            <a:r>
              <a:rPr lang="en" sz="1500">
                <a:solidFill>
                  <a:srgbClr val="111111"/>
                </a:solidFill>
                <a:highlight>
                  <a:srgbClr val="FFFFFF"/>
                </a:highlight>
              </a:rPr>
              <a:t>The standard normal distribution has two parameters: the mean and the </a:t>
            </a:r>
            <a:r>
              <a:rPr lang="en" sz="1500">
                <a:solidFill>
                  <a:srgbClr val="111111"/>
                </a:solidFill>
                <a:highlight>
                  <a:srgbClr val="FFFFFF"/>
                </a:highlight>
                <a:uFill>
                  <a:noFill/>
                </a:uFill>
                <a:hlinkClick r:id="rId5">
                  <a:extLst>
                    <a:ext uri="{A12FA001-AC4F-418D-AE19-62706E023703}">
                      <ahyp:hlinkClr val="tx"/>
                    </a:ext>
                  </a:extLst>
                </a:hlinkClick>
              </a:rPr>
              <a:t>standard deviation</a:t>
            </a:r>
            <a:r>
              <a:rPr lang="en" sz="1500">
                <a:solidFill>
                  <a:srgbClr val="111111"/>
                </a:solidFill>
                <a:highlight>
                  <a:srgbClr val="FFFFFF"/>
                </a:highlight>
              </a:rPr>
              <a:t>.</a:t>
            </a:r>
            <a:endParaRPr sz="1500">
              <a:solidFill>
                <a:srgbClr val="111111"/>
              </a:solidFill>
              <a:highlight>
                <a:srgbClr val="FFFFFF"/>
              </a:highlight>
            </a:endParaRPr>
          </a:p>
          <a:p>
            <a:pPr indent="0" lvl="0" marL="0" rtl="0" algn="just">
              <a:spcBef>
                <a:spcPts val="1200"/>
              </a:spcBef>
              <a:spcAft>
                <a:spcPts val="1200"/>
              </a:spcAft>
              <a:buNone/>
            </a:pPr>
            <a:r>
              <a:rPr lang="en" sz="1500">
                <a:solidFill>
                  <a:srgbClr val="111111"/>
                </a:solidFill>
                <a:highlight>
                  <a:srgbClr val="FFFFFF"/>
                </a:highlight>
              </a:rPr>
              <a:t>For a normal distribution, 68% of the observations are within +/- one standard deviation of the mean, 95% are within +/- two standard deviations, and 99.7% are within +- three standard deviations.</a:t>
            </a:r>
            <a:endParaRPr sz="1700">
              <a:solidFill>
                <a:srgbClr val="111111"/>
              </a:solidFill>
              <a:highlight>
                <a:srgbClr val="FFFFFF"/>
              </a:highlight>
            </a:endParaRPr>
          </a:p>
        </p:txBody>
      </p:sp>
      <p:pic>
        <p:nvPicPr>
          <p:cNvPr id="575" name="Google Shape;575;p76"/>
          <p:cNvPicPr preferRelativeResize="0"/>
          <p:nvPr/>
        </p:nvPicPr>
        <p:blipFill>
          <a:blip r:embed="rId6">
            <a:alphaModFix/>
          </a:blip>
          <a:stretch>
            <a:fillRect/>
          </a:stretch>
        </p:blipFill>
        <p:spPr>
          <a:xfrm>
            <a:off x="5661625" y="1354300"/>
            <a:ext cx="3367800" cy="2434891"/>
          </a:xfrm>
          <a:prstGeom prst="rect">
            <a:avLst/>
          </a:prstGeom>
          <a:noFill/>
          <a:ln>
            <a:noFill/>
          </a:ln>
        </p:spPr>
      </p:pic>
      <p:pic>
        <p:nvPicPr>
          <p:cNvPr id="576" name="Google Shape;576;p76"/>
          <p:cNvPicPr preferRelativeResize="0"/>
          <p:nvPr/>
        </p:nvPicPr>
        <p:blipFill>
          <a:blip r:embed="rId7">
            <a:alphaModFix/>
          </a:blip>
          <a:stretch>
            <a:fillRect/>
          </a:stretch>
        </p:blipFill>
        <p:spPr>
          <a:xfrm>
            <a:off x="8377874" y="70125"/>
            <a:ext cx="545426" cy="9476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7"/>
          <p:cNvSpPr txBox="1"/>
          <p:nvPr>
            <p:ph idx="1" type="body"/>
          </p:nvPr>
        </p:nvSpPr>
        <p:spPr>
          <a:xfrm>
            <a:off x="311700" y="416900"/>
            <a:ext cx="8520600" cy="4152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solidFill>
                  <a:srgbClr val="333333"/>
                </a:solidFill>
              </a:rPr>
              <a:t>Many things closely follow a Normal Distribution:</a:t>
            </a:r>
            <a:endParaRPr b="1" sz="1500">
              <a:solidFill>
                <a:srgbClr val="333333"/>
              </a:solidFill>
            </a:endParaRPr>
          </a:p>
          <a:p>
            <a:pPr indent="-323850" lvl="0" marL="457200" rtl="0" algn="l">
              <a:spcBef>
                <a:spcPts val="1200"/>
              </a:spcBef>
              <a:spcAft>
                <a:spcPts val="0"/>
              </a:spcAft>
              <a:buClr>
                <a:srgbClr val="333333"/>
              </a:buClr>
              <a:buSzPts val="1500"/>
              <a:buFont typeface="Roboto"/>
              <a:buChar char="●"/>
            </a:pPr>
            <a:r>
              <a:rPr lang="en" sz="1500">
                <a:solidFill>
                  <a:srgbClr val="333333"/>
                </a:solidFill>
              </a:rPr>
              <a:t>Heights of people</a:t>
            </a:r>
            <a:endParaRPr sz="1500">
              <a:solidFill>
                <a:srgbClr val="333333"/>
              </a:solidFill>
            </a:endParaRPr>
          </a:p>
          <a:p>
            <a:pPr indent="-323850" lvl="0" marL="457200" rtl="0" algn="l">
              <a:spcBef>
                <a:spcPts val="0"/>
              </a:spcBef>
              <a:spcAft>
                <a:spcPts val="0"/>
              </a:spcAft>
              <a:buClr>
                <a:srgbClr val="333333"/>
              </a:buClr>
              <a:buSzPts val="1500"/>
              <a:buFont typeface="Roboto"/>
              <a:buChar char="●"/>
            </a:pPr>
            <a:r>
              <a:rPr lang="en" sz="1500">
                <a:solidFill>
                  <a:srgbClr val="333333"/>
                </a:solidFill>
              </a:rPr>
              <a:t>Size of things produced by machines</a:t>
            </a:r>
            <a:endParaRPr sz="1500">
              <a:solidFill>
                <a:srgbClr val="333333"/>
              </a:solidFill>
            </a:endParaRPr>
          </a:p>
          <a:p>
            <a:pPr indent="-323850" lvl="0" marL="457200" rtl="0" algn="l">
              <a:spcBef>
                <a:spcPts val="0"/>
              </a:spcBef>
              <a:spcAft>
                <a:spcPts val="0"/>
              </a:spcAft>
              <a:buClr>
                <a:srgbClr val="333333"/>
              </a:buClr>
              <a:buSzPts val="1500"/>
              <a:buFont typeface="Roboto"/>
              <a:buChar char="●"/>
            </a:pPr>
            <a:r>
              <a:rPr lang="en" sz="1500">
                <a:solidFill>
                  <a:srgbClr val="333333"/>
                </a:solidFill>
              </a:rPr>
              <a:t>Errors in measurements</a:t>
            </a:r>
            <a:endParaRPr sz="1500">
              <a:solidFill>
                <a:srgbClr val="333333"/>
              </a:solidFill>
            </a:endParaRPr>
          </a:p>
          <a:p>
            <a:pPr indent="-323850" lvl="0" marL="457200" rtl="0" algn="l">
              <a:spcBef>
                <a:spcPts val="0"/>
              </a:spcBef>
              <a:spcAft>
                <a:spcPts val="0"/>
              </a:spcAft>
              <a:buClr>
                <a:srgbClr val="333333"/>
              </a:buClr>
              <a:buSzPts val="1500"/>
              <a:buFont typeface="Roboto"/>
              <a:buChar char="●"/>
            </a:pPr>
            <a:r>
              <a:rPr lang="en" sz="1500">
                <a:solidFill>
                  <a:srgbClr val="333333"/>
                </a:solidFill>
              </a:rPr>
              <a:t>Blood pressure</a:t>
            </a:r>
            <a:endParaRPr sz="1500">
              <a:solidFill>
                <a:srgbClr val="333333"/>
              </a:solidFill>
            </a:endParaRPr>
          </a:p>
          <a:p>
            <a:pPr indent="-323850" lvl="0" marL="457200" rtl="0" algn="l">
              <a:spcBef>
                <a:spcPts val="0"/>
              </a:spcBef>
              <a:spcAft>
                <a:spcPts val="0"/>
              </a:spcAft>
              <a:buClr>
                <a:srgbClr val="333333"/>
              </a:buClr>
              <a:buSzPts val="1500"/>
              <a:buFont typeface="Roboto"/>
              <a:buChar char="●"/>
            </a:pPr>
            <a:r>
              <a:rPr lang="en" sz="1500">
                <a:solidFill>
                  <a:srgbClr val="333333"/>
                </a:solidFill>
              </a:rPr>
              <a:t>Marks on a test</a:t>
            </a:r>
            <a:endParaRPr sz="1500">
              <a:solidFill>
                <a:srgbClr val="333333"/>
              </a:solidFill>
            </a:endParaRPr>
          </a:p>
          <a:p>
            <a:pPr indent="0" lvl="0" marL="0" rtl="0" algn="l">
              <a:spcBef>
                <a:spcPts val="1200"/>
              </a:spcBef>
              <a:spcAft>
                <a:spcPts val="0"/>
              </a:spcAft>
              <a:buNone/>
            </a:pPr>
            <a:r>
              <a:rPr b="1" lang="en" sz="1500">
                <a:solidFill>
                  <a:srgbClr val="333333"/>
                </a:solidFill>
              </a:rPr>
              <a:t>Standard Scores </a:t>
            </a:r>
            <a:endParaRPr b="1" sz="1500">
              <a:solidFill>
                <a:srgbClr val="333333"/>
              </a:solidFill>
            </a:endParaRPr>
          </a:p>
          <a:p>
            <a:pPr indent="0" lvl="0" marL="0" rtl="0" algn="l">
              <a:spcBef>
                <a:spcPts val="1200"/>
              </a:spcBef>
              <a:spcAft>
                <a:spcPts val="0"/>
              </a:spcAft>
              <a:buNone/>
            </a:pPr>
            <a:r>
              <a:rPr lang="en" sz="1500">
                <a:solidFill>
                  <a:srgbClr val="333333"/>
                </a:solidFill>
              </a:rPr>
              <a:t>The number of </a:t>
            </a:r>
            <a:r>
              <a:rPr b="1" lang="en" sz="1500">
                <a:solidFill>
                  <a:srgbClr val="333333"/>
                </a:solidFill>
              </a:rPr>
              <a:t>standard deviations from the mean</a:t>
            </a:r>
            <a:r>
              <a:rPr lang="en" sz="1500">
                <a:solidFill>
                  <a:srgbClr val="333333"/>
                </a:solidFill>
              </a:rPr>
              <a:t> is also called the "Standard Score", "sigma" or "z-score"</a:t>
            </a:r>
            <a:endParaRPr sz="1500">
              <a:solidFill>
                <a:srgbClr val="333333"/>
              </a:solidFill>
            </a:endParaRPr>
          </a:p>
          <a:p>
            <a:pPr indent="0" lvl="0" marL="0" rtl="0" algn="l">
              <a:spcBef>
                <a:spcPts val="1200"/>
              </a:spcBef>
              <a:spcAft>
                <a:spcPts val="1200"/>
              </a:spcAft>
              <a:buNone/>
            </a:pPr>
            <a:r>
              <a:t/>
            </a:r>
            <a:endParaRPr sz="1500">
              <a:solidFill>
                <a:srgbClr val="333333"/>
              </a:solidFill>
            </a:endParaRPr>
          </a:p>
        </p:txBody>
      </p:sp>
      <p:pic>
        <p:nvPicPr>
          <p:cNvPr id="582" name="Google Shape;582;p77"/>
          <p:cNvPicPr preferRelativeResize="0"/>
          <p:nvPr/>
        </p:nvPicPr>
        <p:blipFill>
          <a:blip r:embed="rId3">
            <a:alphaModFix/>
          </a:blip>
          <a:stretch>
            <a:fillRect/>
          </a:stretch>
        </p:blipFill>
        <p:spPr>
          <a:xfrm>
            <a:off x="4847625" y="416899"/>
            <a:ext cx="3707326" cy="2085368"/>
          </a:xfrm>
          <a:prstGeom prst="rect">
            <a:avLst/>
          </a:prstGeom>
          <a:noFill/>
          <a:ln>
            <a:noFill/>
          </a:ln>
        </p:spPr>
      </p:pic>
      <p:pic>
        <p:nvPicPr>
          <p:cNvPr id="583" name="Google Shape;583;p77"/>
          <p:cNvPicPr preferRelativeResize="0"/>
          <p:nvPr/>
        </p:nvPicPr>
        <p:blipFill>
          <a:blip r:embed="rId4">
            <a:alphaModFix/>
          </a:blip>
          <a:stretch>
            <a:fillRect/>
          </a:stretch>
        </p:blipFill>
        <p:spPr>
          <a:xfrm>
            <a:off x="436163" y="3115838"/>
            <a:ext cx="5800725" cy="1609725"/>
          </a:xfrm>
          <a:prstGeom prst="rect">
            <a:avLst/>
          </a:prstGeom>
          <a:noFill/>
          <a:ln>
            <a:noFill/>
          </a:ln>
        </p:spPr>
      </p:pic>
      <p:pic>
        <p:nvPicPr>
          <p:cNvPr id="584" name="Google Shape;584;p77"/>
          <p:cNvPicPr preferRelativeResize="0"/>
          <p:nvPr/>
        </p:nvPicPr>
        <p:blipFill>
          <a:blip r:embed="rId5">
            <a:alphaModFix/>
          </a:blip>
          <a:stretch>
            <a:fillRect/>
          </a:stretch>
        </p:blipFill>
        <p:spPr>
          <a:xfrm>
            <a:off x="8377874" y="70125"/>
            <a:ext cx="545426" cy="9476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idx="1" type="body"/>
          </p:nvPr>
        </p:nvSpPr>
        <p:spPr>
          <a:xfrm>
            <a:off x="311700" y="366475"/>
            <a:ext cx="8122500" cy="4202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6000">
                <a:solidFill>
                  <a:srgbClr val="333333"/>
                </a:solidFill>
              </a:rPr>
              <a:t>To convert a value to a Standard Score ("z-score"):</a:t>
            </a:r>
            <a:endParaRPr sz="6000">
              <a:solidFill>
                <a:srgbClr val="333333"/>
              </a:solidFill>
            </a:endParaRPr>
          </a:p>
          <a:p>
            <a:pPr indent="-323850" lvl="0" marL="457200" rtl="0" algn="l">
              <a:spcBef>
                <a:spcPts val="1200"/>
              </a:spcBef>
              <a:spcAft>
                <a:spcPts val="0"/>
              </a:spcAft>
              <a:buClr>
                <a:srgbClr val="333333"/>
              </a:buClr>
              <a:buSzPct val="100000"/>
              <a:buFont typeface="Roboto"/>
              <a:buChar char="●"/>
            </a:pPr>
            <a:r>
              <a:rPr lang="en" sz="6000">
                <a:solidFill>
                  <a:srgbClr val="333333"/>
                </a:solidFill>
              </a:rPr>
              <a:t>first subtract the mean,</a:t>
            </a:r>
            <a:endParaRPr sz="6000">
              <a:solidFill>
                <a:srgbClr val="333333"/>
              </a:solidFill>
            </a:endParaRPr>
          </a:p>
          <a:p>
            <a:pPr indent="-323850" lvl="0" marL="457200" rtl="0" algn="l">
              <a:spcBef>
                <a:spcPts val="0"/>
              </a:spcBef>
              <a:spcAft>
                <a:spcPts val="0"/>
              </a:spcAft>
              <a:buClr>
                <a:srgbClr val="333333"/>
              </a:buClr>
              <a:buSzPct val="100000"/>
              <a:buFont typeface="Roboto"/>
              <a:buChar char="●"/>
            </a:pPr>
            <a:r>
              <a:rPr lang="en" sz="6000">
                <a:solidFill>
                  <a:srgbClr val="333333"/>
                </a:solidFill>
              </a:rPr>
              <a:t>then divide by the Standard Deviation</a:t>
            </a:r>
            <a:endParaRPr sz="6000">
              <a:solidFill>
                <a:srgbClr val="333333"/>
              </a:solidFill>
            </a:endParaRPr>
          </a:p>
          <a:p>
            <a:pPr indent="0" lvl="0" marL="0" rtl="0" algn="l">
              <a:spcBef>
                <a:spcPts val="1800"/>
              </a:spcBef>
              <a:spcAft>
                <a:spcPts val="0"/>
              </a:spcAft>
              <a:buNone/>
            </a:pPr>
            <a:r>
              <a:t/>
            </a:r>
            <a:endParaRPr b="1" sz="6000">
              <a:solidFill>
                <a:srgbClr val="000000"/>
              </a:solidFill>
            </a:endParaRPr>
          </a:p>
          <a:p>
            <a:pPr indent="0" lvl="0" marL="0" rtl="0" algn="l">
              <a:spcBef>
                <a:spcPts val="1800"/>
              </a:spcBef>
              <a:spcAft>
                <a:spcPts val="0"/>
              </a:spcAft>
              <a:buNone/>
            </a:pPr>
            <a:r>
              <a:t/>
            </a:r>
            <a:endParaRPr b="1" sz="6000">
              <a:solidFill>
                <a:srgbClr val="000000"/>
              </a:solidFill>
            </a:endParaRPr>
          </a:p>
          <a:p>
            <a:pPr indent="0" lvl="0" marL="0" rtl="0" algn="l">
              <a:spcBef>
                <a:spcPts val="1800"/>
              </a:spcBef>
              <a:spcAft>
                <a:spcPts val="0"/>
              </a:spcAft>
              <a:buNone/>
            </a:pPr>
            <a:r>
              <a:t/>
            </a:r>
            <a:endParaRPr b="1" sz="6000">
              <a:solidFill>
                <a:srgbClr val="000000"/>
              </a:solidFill>
            </a:endParaRPr>
          </a:p>
          <a:p>
            <a:pPr indent="0" lvl="0" marL="0" rtl="0" algn="l">
              <a:spcBef>
                <a:spcPts val="1800"/>
              </a:spcBef>
              <a:spcAft>
                <a:spcPts val="0"/>
              </a:spcAft>
              <a:buNone/>
            </a:pPr>
            <a:r>
              <a:t/>
            </a:r>
            <a:endParaRPr b="1" sz="6000">
              <a:solidFill>
                <a:srgbClr val="000000"/>
              </a:solidFill>
            </a:endParaRPr>
          </a:p>
          <a:p>
            <a:pPr indent="0" lvl="0" marL="0" rtl="0" algn="l">
              <a:spcBef>
                <a:spcPts val="1800"/>
              </a:spcBef>
              <a:spcAft>
                <a:spcPts val="0"/>
              </a:spcAft>
              <a:buNone/>
            </a:pPr>
            <a:r>
              <a:t/>
            </a:r>
            <a:endParaRPr b="1" sz="6000">
              <a:solidFill>
                <a:srgbClr val="000000"/>
              </a:solidFill>
            </a:endParaRPr>
          </a:p>
          <a:p>
            <a:pPr indent="0" lvl="0" marL="0" rtl="0" algn="l">
              <a:spcBef>
                <a:spcPts val="1800"/>
              </a:spcBef>
              <a:spcAft>
                <a:spcPts val="0"/>
              </a:spcAft>
              <a:buNone/>
            </a:pPr>
            <a:r>
              <a:rPr b="1" lang="en" sz="6000">
                <a:solidFill>
                  <a:srgbClr val="000000"/>
                </a:solidFill>
              </a:rPr>
              <a:t>Why Standardize ... ?</a:t>
            </a:r>
            <a:endParaRPr b="1" sz="6000">
              <a:solidFill>
                <a:srgbClr val="000000"/>
              </a:solidFill>
            </a:endParaRPr>
          </a:p>
          <a:p>
            <a:pPr indent="0" lvl="0" marL="0" rtl="0" algn="l">
              <a:spcBef>
                <a:spcPts val="1200"/>
              </a:spcBef>
              <a:spcAft>
                <a:spcPts val="0"/>
              </a:spcAft>
              <a:buNone/>
            </a:pPr>
            <a:r>
              <a:rPr lang="en" sz="6000">
                <a:solidFill>
                  <a:srgbClr val="333333"/>
                </a:solidFill>
              </a:rPr>
              <a:t>It can help us make decisions about our data.</a:t>
            </a:r>
            <a:endParaRPr sz="6000">
              <a:solidFill>
                <a:srgbClr val="333333"/>
              </a:solidFill>
            </a:endParaRPr>
          </a:p>
          <a:p>
            <a:pPr indent="0" lvl="0" marL="0" rtl="0" algn="l">
              <a:spcBef>
                <a:spcPts val="1200"/>
              </a:spcBef>
              <a:spcAft>
                <a:spcPts val="0"/>
              </a:spcAft>
              <a:buNone/>
            </a:pPr>
            <a:r>
              <a:t/>
            </a:r>
            <a:endParaRPr sz="1500">
              <a:solidFill>
                <a:srgbClr val="333333"/>
              </a:solidFill>
            </a:endParaRPr>
          </a:p>
          <a:p>
            <a:pPr indent="0" lvl="0" marL="457200" rtl="0" algn="l">
              <a:spcBef>
                <a:spcPts val="1200"/>
              </a:spcBef>
              <a:spcAft>
                <a:spcPts val="0"/>
              </a:spcAft>
              <a:buNone/>
            </a:pPr>
            <a:r>
              <a:t/>
            </a:r>
            <a:endParaRPr sz="1500">
              <a:solidFill>
                <a:srgbClr val="333333"/>
              </a:solidFill>
            </a:endParaRPr>
          </a:p>
          <a:p>
            <a:pPr indent="0" lvl="0" marL="0" rtl="0" algn="l">
              <a:spcBef>
                <a:spcPts val="1200"/>
              </a:spcBef>
              <a:spcAft>
                <a:spcPts val="1200"/>
              </a:spcAft>
              <a:buNone/>
            </a:pPr>
            <a:r>
              <a:t/>
            </a:r>
            <a:endParaRPr/>
          </a:p>
        </p:txBody>
      </p:sp>
      <p:pic>
        <p:nvPicPr>
          <p:cNvPr id="590" name="Google Shape;590;p78"/>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591" name="Google Shape;591;p78"/>
          <p:cNvPicPr preferRelativeResize="0"/>
          <p:nvPr/>
        </p:nvPicPr>
        <p:blipFill rotWithShape="1">
          <a:blip r:embed="rId4">
            <a:alphaModFix/>
          </a:blip>
          <a:srcRect b="-3202" l="2912" r="0" t="-3202"/>
          <a:stretch/>
        </p:blipFill>
        <p:spPr>
          <a:xfrm>
            <a:off x="1803000" y="1375000"/>
            <a:ext cx="4714875" cy="2092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about the Normal Curve</a:t>
            </a:r>
            <a:endParaRPr/>
          </a:p>
        </p:txBody>
      </p:sp>
      <p:sp>
        <p:nvSpPr>
          <p:cNvPr id="597" name="Google Shape;597;p79"/>
          <p:cNvSpPr txBox="1"/>
          <p:nvPr>
            <p:ph idx="1" type="body"/>
          </p:nvPr>
        </p:nvSpPr>
        <p:spPr>
          <a:xfrm>
            <a:off x="311700" y="1363875"/>
            <a:ext cx="5263800" cy="3204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more congested the data in the middle of the distribution, more data falls within that interval.</a:t>
            </a:r>
            <a:endParaRPr/>
          </a:p>
          <a:p>
            <a:pPr indent="0" lvl="0" marL="0" rtl="0" algn="just">
              <a:spcBef>
                <a:spcPts val="1200"/>
              </a:spcBef>
              <a:spcAft>
                <a:spcPts val="1200"/>
              </a:spcAft>
              <a:buNone/>
            </a:pPr>
            <a:r>
              <a:rPr lang="en"/>
              <a:t>The lesser the data that falls within the interval, the </a:t>
            </a:r>
            <a:r>
              <a:rPr lang="en"/>
              <a:t>more dispersed the data is.</a:t>
            </a:r>
            <a:r>
              <a:rPr lang="en"/>
              <a:t> </a:t>
            </a:r>
            <a:endParaRPr/>
          </a:p>
        </p:txBody>
      </p:sp>
      <p:pic>
        <p:nvPicPr>
          <p:cNvPr id="598" name="Google Shape;598;p79"/>
          <p:cNvPicPr preferRelativeResize="0"/>
          <p:nvPr/>
        </p:nvPicPr>
        <p:blipFill>
          <a:blip r:embed="rId3">
            <a:alphaModFix/>
          </a:blip>
          <a:stretch>
            <a:fillRect/>
          </a:stretch>
        </p:blipFill>
        <p:spPr>
          <a:xfrm>
            <a:off x="8377874" y="70125"/>
            <a:ext cx="545426" cy="947674"/>
          </a:xfrm>
          <a:prstGeom prst="rect">
            <a:avLst/>
          </a:prstGeom>
          <a:noFill/>
          <a:ln>
            <a:noFill/>
          </a:ln>
        </p:spPr>
      </p:pic>
      <p:pic>
        <p:nvPicPr>
          <p:cNvPr id="599" name="Google Shape;599;p79"/>
          <p:cNvPicPr preferRelativeResize="0"/>
          <p:nvPr/>
        </p:nvPicPr>
        <p:blipFill>
          <a:blip r:embed="rId4">
            <a:alphaModFix/>
          </a:blip>
          <a:stretch>
            <a:fillRect/>
          </a:stretch>
        </p:blipFill>
        <p:spPr>
          <a:xfrm>
            <a:off x="5727900" y="1363875"/>
            <a:ext cx="3263701" cy="24157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0"/>
          <p:cNvSpPr txBox="1"/>
          <p:nvPr>
            <p:ph type="ctrTitle"/>
          </p:nvPr>
        </p:nvSpPr>
        <p:spPr>
          <a:xfrm>
            <a:off x="1197900" y="1732950"/>
            <a:ext cx="64926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900"/>
              <a:t>Hypothesis Testing</a:t>
            </a:r>
            <a:r>
              <a:rPr lang="en" sz="4900"/>
              <a:t> </a:t>
            </a:r>
            <a:endParaRPr sz="4900"/>
          </a:p>
        </p:txBody>
      </p:sp>
      <p:sp>
        <p:nvSpPr>
          <p:cNvPr id="605" name="Google Shape;605;p80"/>
          <p:cNvSpPr txBox="1"/>
          <p:nvPr>
            <p:ph idx="1" type="subTitle"/>
          </p:nvPr>
        </p:nvSpPr>
        <p:spPr>
          <a:xfrm>
            <a:off x="46093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606" name="Google Shape;606;p80"/>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Hypothesis Testing?</a:t>
            </a:r>
            <a:endParaRPr/>
          </a:p>
        </p:txBody>
      </p:sp>
      <p:sp>
        <p:nvSpPr>
          <p:cNvPr id="612" name="Google Shape;612;p81"/>
          <p:cNvSpPr txBox="1"/>
          <p:nvPr>
            <p:ph idx="1" type="body"/>
          </p:nvPr>
        </p:nvSpPr>
        <p:spPr>
          <a:xfrm>
            <a:off x="311700" y="1229875"/>
            <a:ext cx="5008500" cy="33390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rgbClr val="111111"/>
              </a:buClr>
              <a:buSzPts val="1600"/>
              <a:buChar char="●"/>
            </a:pPr>
            <a:r>
              <a:rPr lang="en" sz="1600">
                <a:solidFill>
                  <a:srgbClr val="111111"/>
                </a:solidFill>
                <a:highlight>
                  <a:srgbClr val="FFFFFF"/>
                </a:highlight>
              </a:rPr>
              <a:t>Hypothesis testing is an act in statistics whereby an analyst </a:t>
            </a:r>
            <a:r>
              <a:rPr lang="en" sz="1600">
                <a:solidFill>
                  <a:srgbClr val="111111"/>
                </a:solidFill>
                <a:highlight>
                  <a:srgbClr val="FFFFFF"/>
                </a:highlight>
                <a:uFill>
                  <a:noFill/>
                </a:uFill>
                <a:hlinkClick r:id="rId3">
                  <a:extLst>
                    <a:ext uri="{A12FA001-AC4F-418D-AE19-62706E023703}">
                      <ahyp:hlinkClr val="tx"/>
                    </a:ext>
                  </a:extLst>
                </a:hlinkClick>
              </a:rPr>
              <a:t>tests</a:t>
            </a:r>
            <a:r>
              <a:rPr lang="en" sz="1600">
                <a:solidFill>
                  <a:srgbClr val="111111"/>
                </a:solidFill>
                <a:highlight>
                  <a:srgbClr val="FFFFFF"/>
                </a:highlight>
              </a:rPr>
              <a:t> an assumption regarding a population parameter. </a:t>
            </a:r>
            <a:endParaRPr sz="1600">
              <a:solidFill>
                <a:srgbClr val="111111"/>
              </a:solidFill>
              <a:highlight>
                <a:srgbClr val="FFFFFF"/>
              </a:highlight>
            </a:endParaRPr>
          </a:p>
          <a:p>
            <a:pPr indent="0" lvl="0" marL="0" rtl="0" algn="just">
              <a:spcBef>
                <a:spcPts val="0"/>
              </a:spcBef>
              <a:spcAft>
                <a:spcPts val="0"/>
              </a:spcAft>
              <a:buNone/>
            </a:pPr>
            <a:r>
              <a:t/>
            </a:r>
            <a:endParaRPr sz="1600">
              <a:solidFill>
                <a:srgbClr val="111111"/>
              </a:solidFill>
              <a:highlight>
                <a:srgbClr val="FFFFFF"/>
              </a:highlight>
            </a:endParaRPr>
          </a:p>
          <a:p>
            <a:pPr indent="-330200" lvl="0" marL="457200" rtl="0" algn="just">
              <a:spcBef>
                <a:spcPts val="0"/>
              </a:spcBef>
              <a:spcAft>
                <a:spcPts val="0"/>
              </a:spcAft>
              <a:buClr>
                <a:srgbClr val="111111"/>
              </a:buClr>
              <a:buSzPts val="1600"/>
              <a:buChar char="●"/>
            </a:pPr>
            <a:r>
              <a:rPr lang="en" sz="1600">
                <a:solidFill>
                  <a:srgbClr val="111111"/>
                </a:solidFill>
                <a:highlight>
                  <a:srgbClr val="FFFFFF"/>
                </a:highlight>
              </a:rPr>
              <a:t>A Hypothesis Test evaluates two mutually exclusive statements about a population to determine which statement is best supported by the sample data.</a:t>
            </a:r>
            <a:endParaRPr sz="1600">
              <a:solidFill>
                <a:srgbClr val="111111"/>
              </a:solidFill>
              <a:highlight>
                <a:srgbClr val="FFFFFF"/>
              </a:highlight>
            </a:endParaRPr>
          </a:p>
        </p:txBody>
      </p:sp>
      <p:pic>
        <p:nvPicPr>
          <p:cNvPr id="613" name="Google Shape;613;p81"/>
          <p:cNvPicPr preferRelativeResize="0"/>
          <p:nvPr/>
        </p:nvPicPr>
        <p:blipFill>
          <a:blip r:embed="rId4">
            <a:alphaModFix/>
          </a:blip>
          <a:stretch>
            <a:fillRect/>
          </a:stretch>
        </p:blipFill>
        <p:spPr>
          <a:xfrm>
            <a:off x="8377874" y="70125"/>
            <a:ext cx="545426" cy="947674"/>
          </a:xfrm>
          <a:prstGeom prst="rect">
            <a:avLst/>
          </a:prstGeom>
          <a:noFill/>
          <a:ln>
            <a:noFill/>
          </a:ln>
        </p:spPr>
      </p:pic>
      <p:pic>
        <p:nvPicPr>
          <p:cNvPr id="614" name="Google Shape;614;p81"/>
          <p:cNvPicPr preferRelativeResize="0"/>
          <p:nvPr/>
        </p:nvPicPr>
        <p:blipFill>
          <a:blip r:embed="rId5">
            <a:alphaModFix/>
          </a:blip>
          <a:stretch>
            <a:fillRect/>
          </a:stretch>
        </p:blipFill>
        <p:spPr>
          <a:xfrm>
            <a:off x="5472600" y="1434950"/>
            <a:ext cx="3519000" cy="196758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2"/>
          <p:cNvSpPr txBox="1"/>
          <p:nvPr>
            <p:ph type="title"/>
          </p:nvPr>
        </p:nvSpPr>
        <p:spPr>
          <a:xfrm>
            <a:off x="362150" y="341375"/>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highlight>
                  <a:srgbClr val="FFFFFF"/>
                </a:highlight>
              </a:rPr>
              <a:t>Terminologies in Hypothesis Testing</a:t>
            </a:r>
            <a:endParaRPr sz="2700"/>
          </a:p>
        </p:txBody>
      </p:sp>
      <p:sp>
        <p:nvSpPr>
          <p:cNvPr id="620" name="Google Shape;620;p82"/>
          <p:cNvSpPr txBox="1"/>
          <p:nvPr>
            <p:ph idx="1" type="body"/>
          </p:nvPr>
        </p:nvSpPr>
        <p:spPr>
          <a:xfrm>
            <a:off x="362150" y="1017800"/>
            <a:ext cx="5205000" cy="3735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solidFill>
                  <a:srgbClr val="292929"/>
                </a:solidFill>
                <a:highlight>
                  <a:srgbClr val="FFFFFF"/>
                </a:highlight>
              </a:rPr>
              <a:t>Parameter - </a:t>
            </a:r>
            <a:r>
              <a:rPr lang="en" sz="1500">
                <a:solidFill>
                  <a:srgbClr val="292929"/>
                </a:solidFill>
                <a:highlight>
                  <a:srgbClr val="FFFFFF"/>
                </a:highlight>
              </a:rPr>
              <a:t>It</a:t>
            </a:r>
            <a:r>
              <a:rPr b="1" lang="en" sz="1500">
                <a:solidFill>
                  <a:srgbClr val="292929"/>
                </a:solidFill>
                <a:highlight>
                  <a:srgbClr val="FFFFFF"/>
                </a:highlight>
              </a:rPr>
              <a:t> </a:t>
            </a:r>
            <a:r>
              <a:rPr lang="en" sz="1500">
                <a:solidFill>
                  <a:srgbClr val="292929"/>
                </a:solidFill>
                <a:highlight>
                  <a:srgbClr val="FFFFFF"/>
                </a:highlight>
              </a:rPr>
              <a:t>is a summary description of a fixed characteristic or measure of the target population. A Parameter denotes the true value that would be obtained if a census rather than a sample were undertaken. </a:t>
            </a:r>
            <a:endParaRPr sz="1500">
              <a:solidFill>
                <a:srgbClr val="292929"/>
              </a:solidFill>
              <a:highlight>
                <a:srgbClr val="FFFFFF"/>
              </a:highlight>
            </a:endParaRPr>
          </a:p>
          <a:p>
            <a:pPr indent="0" lvl="0" marL="0" rtl="0" algn="just">
              <a:lnSpc>
                <a:spcPct val="115000"/>
              </a:lnSpc>
              <a:spcBef>
                <a:spcPts val="0"/>
              </a:spcBef>
              <a:spcAft>
                <a:spcPts val="0"/>
              </a:spcAft>
              <a:buNone/>
            </a:pPr>
            <a:r>
              <a:rPr b="1" i="1" lang="en" sz="1500">
                <a:solidFill>
                  <a:srgbClr val="292929"/>
                </a:solidFill>
                <a:highlight>
                  <a:srgbClr val="FFFFFF"/>
                </a:highlight>
              </a:rPr>
              <a:t>Ex:</a:t>
            </a:r>
            <a:r>
              <a:rPr lang="en" sz="1500">
                <a:solidFill>
                  <a:srgbClr val="292929"/>
                </a:solidFill>
                <a:highlight>
                  <a:srgbClr val="FFFFFF"/>
                </a:highlight>
              </a:rPr>
              <a:t> Mean (μ), Variance (σ²), Standard Deviation (σ), Proportion (π)</a:t>
            </a:r>
            <a:endParaRPr sz="1500">
              <a:solidFill>
                <a:srgbClr val="292929"/>
              </a:solidFill>
              <a:highlight>
                <a:srgbClr val="FFFFFF"/>
              </a:highlight>
            </a:endParaRPr>
          </a:p>
          <a:p>
            <a:pPr indent="0" lvl="0" marL="0" rtl="0" algn="just">
              <a:lnSpc>
                <a:spcPct val="115000"/>
              </a:lnSpc>
              <a:spcBef>
                <a:spcPts val="0"/>
              </a:spcBef>
              <a:spcAft>
                <a:spcPts val="0"/>
              </a:spcAft>
              <a:buNone/>
            </a:pPr>
            <a:r>
              <a:t/>
            </a:r>
            <a:endParaRPr sz="1500">
              <a:solidFill>
                <a:srgbClr val="292929"/>
              </a:solidFill>
              <a:highlight>
                <a:srgbClr val="FFFFFF"/>
              </a:highlight>
            </a:endParaRPr>
          </a:p>
          <a:p>
            <a:pPr indent="0" lvl="0" marL="0" rtl="0" algn="just">
              <a:lnSpc>
                <a:spcPct val="115000"/>
              </a:lnSpc>
              <a:spcBef>
                <a:spcPts val="0"/>
              </a:spcBef>
              <a:spcAft>
                <a:spcPts val="0"/>
              </a:spcAft>
              <a:buNone/>
            </a:pPr>
            <a:r>
              <a:rPr b="1" lang="en" sz="1500">
                <a:solidFill>
                  <a:srgbClr val="292929"/>
                </a:solidFill>
                <a:highlight>
                  <a:srgbClr val="FFFFFF"/>
                </a:highlight>
              </a:rPr>
              <a:t>Statistic - </a:t>
            </a:r>
            <a:r>
              <a:rPr lang="en" sz="1500">
                <a:solidFill>
                  <a:srgbClr val="292929"/>
                </a:solidFill>
                <a:highlight>
                  <a:srgbClr val="FFFFFF"/>
                </a:highlight>
              </a:rPr>
              <a:t>It is a summary description of a characteristic or measure of the sample. The Sample Statistic is used as an estimate of the population parameter.</a:t>
            </a:r>
            <a:endParaRPr sz="1500">
              <a:solidFill>
                <a:srgbClr val="292929"/>
              </a:solidFill>
              <a:highlight>
                <a:srgbClr val="FFFFFF"/>
              </a:highlight>
            </a:endParaRPr>
          </a:p>
          <a:p>
            <a:pPr indent="0" lvl="0" marL="0" rtl="0" algn="just">
              <a:lnSpc>
                <a:spcPct val="115000"/>
              </a:lnSpc>
              <a:spcBef>
                <a:spcPts val="0"/>
              </a:spcBef>
              <a:spcAft>
                <a:spcPts val="0"/>
              </a:spcAft>
              <a:buNone/>
            </a:pPr>
            <a:r>
              <a:rPr b="1" i="1" lang="en" sz="1500">
                <a:solidFill>
                  <a:srgbClr val="292929"/>
                </a:solidFill>
                <a:highlight>
                  <a:srgbClr val="FFFFFF"/>
                </a:highlight>
              </a:rPr>
              <a:t>Ex: </a:t>
            </a:r>
            <a:r>
              <a:rPr lang="en" sz="1500">
                <a:solidFill>
                  <a:srgbClr val="292929"/>
                </a:solidFill>
                <a:highlight>
                  <a:srgbClr val="FFFFFF"/>
                </a:highlight>
              </a:rPr>
              <a:t>Sample Mean (x̄), Sample Variance (S²), Sample Standard Deviation (S), Sample Proportion (</a:t>
            </a:r>
            <a:r>
              <a:rPr i="1" lang="en" sz="1500">
                <a:solidFill>
                  <a:srgbClr val="292929"/>
                </a:solidFill>
                <a:highlight>
                  <a:srgbClr val="FFFFFF"/>
                </a:highlight>
              </a:rPr>
              <a:t>p)</a:t>
            </a:r>
            <a:endParaRPr sz="1500">
              <a:solidFill>
                <a:srgbClr val="292929"/>
              </a:solidFill>
              <a:highlight>
                <a:srgbClr val="FFFFFF"/>
              </a:highlight>
            </a:endParaRPr>
          </a:p>
          <a:p>
            <a:pPr indent="0" lvl="0" marL="0" rtl="0" algn="just">
              <a:lnSpc>
                <a:spcPct val="115000"/>
              </a:lnSpc>
              <a:spcBef>
                <a:spcPts val="2900"/>
              </a:spcBef>
              <a:spcAft>
                <a:spcPts val="0"/>
              </a:spcAft>
              <a:buNone/>
            </a:pPr>
            <a:r>
              <a:t/>
            </a:r>
            <a:endParaRPr sz="1400">
              <a:solidFill>
                <a:srgbClr val="292929"/>
              </a:solidFill>
              <a:highlight>
                <a:srgbClr val="FFFFFF"/>
              </a:highlight>
            </a:endParaRPr>
          </a:p>
        </p:txBody>
      </p:sp>
      <p:pic>
        <p:nvPicPr>
          <p:cNvPr id="621" name="Google Shape;621;p82"/>
          <p:cNvPicPr preferRelativeResize="0"/>
          <p:nvPr/>
        </p:nvPicPr>
        <p:blipFill>
          <a:blip r:embed="rId3">
            <a:alphaModFix/>
          </a:blip>
          <a:stretch>
            <a:fillRect/>
          </a:stretch>
        </p:blipFill>
        <p:spPr>
          <a:xfrm>
            <a:off x="5946213" y="1515300"/>
            <a:ext cx="2886075" cy="1885950"/>
          </a:xfrm>
          <a:prstGeom prst="rect">
            <a:avLst/>
          </a:prstGeom>
          <a:noFill/>
          <a:ln>
            <a:noFill/>
          </a:ln>
        </p:spPr>
      </p:pic>
      <p:pic>
        <p:nvPicPr>
          <p:cNvPr id="622" name="Google Shape;622;p82"/>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3"/>
          <p:cNvSpPr txBox="1"/>
          <p:nvPr>
            <p:ph idx="1" type="body"/>
          </p:nvPr>
        </p:nvSpPr>
        <p:spPr>
          <a:xfrm>
            <a:off x="425150" y="379075"/>
            <a:ext cx="8520600" cy="42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Sampling Distribution - </a:t>
            </a:r>
            <a:r>
              <a:rPr lang="en" sz="1500"/>
              <a:t> It </a:t>
            </a:r>
            <a:r>
              <a:rPr lang="en" sz="1500">
                <a:solidFill>
                  <a:srgbClr val="292929"/>
                </a:solidFill>
                <a:highlight>
                  <a:srgbClr val="FFFFFF"/>
                </a:highlight>
              </a:rPr>
              <a:t>is a probability distribution of a statistic obtained through a large number of samples drawn from a specific population.</a:t>
            </a:r>
            <a:endParaRPr sz="1500">
              <a:solidFill>
                <a:srgbClr val="292929"/>
              </a:solidFill>
              <a:highlight>
                <a:srgbClr val="FFFFFF"/>
              </a:highlight>
            </a:endParaRPr>
          </a:p>
          <a:p>
            <a:pPr indent="0" lvl="0" marL="0" rtl="0" algn="l">
              <a:spcBef>
                <a:spcPts val="1200"/>
              </a:spcBef>
              <a:spcAft>
                <a:spcPts val="1200"/>
              </a:spcAft>
              <a:buNone/>
            </a:pPr>
            <a:r>
              <a:t/>
            </a:r>
            <a:endParaRPr sz="1500">
              <a:solidFill>
                <a:srgbClr val="292929"/>
              </a:solidFill>
              <a:highlight>
                <a:srgbClr val="FFFFFF"/>
              </a:highlight>
            </a:endParaRPr>
          </a:p>
        </p:txBody>
      </p:sp>
      <p:pic>
        <p:nvPicPr>
          <p:cNvPr id="628" name="Google Shape;628;p83"/>
          <p:cNvPicPr preferRelativeResize="0"/>
          <p:nvPr/>
        </p:nvPicPr>
        <p:blipFill>
          <a:blip r:embed="rId3">
            <a:alphaModFix/>
          </a:blip>
          <a:stretch>
            <a:fillRect/>
          </a:stretch>
        </p:blipFill>
        <p:spPr>
          <a:xfrm>
            <a:off x="1077425" y="1473176"/>
            <a:ext cx="6226150" cy="2875950"/>
          </a:xfrm>
          <a:prstGeom prst="rect">
            <a:avLst/>
          </a:prstGeom>
          <a:noFill/>
          <a:ln>
            <a:noFill/>
          </a:ln>
        </p:spPr>
      </p:pic>
      <p:pic>
        <p:nvPicPr>
          <p:cNvPr id="629" name="Google Shape;629;p83"/>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Descriptive Statistics</a:t>
            </a:r>
            <a:endParaRPr/>
          </a:p>
        </p:txBody>
      </p:sp>
      <p:sp>
        <p:nvSpPr>
          <p:cNvPr id="203" name="Google Shape;203;p3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1stmentor.com</a:t>
            </a:r>
            <a:endParaRPr/>
          </a:p>
        </p:txBody>
      </p:sp>
      <p:pic>
        <p:nvPicPr>
          <p:cNvPr id="204" name="Google Shape;204;p30"/>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4"/>
          <p:cNvSpPr txBox="1"/>
          <p:nvPr>
            <p:ph idx="1" type="body"/>
          </p:nvPr>
        </p:nvSpPr>
        <p:spPr>
          <a:xfrm>
            <a:off x="323125" y="402300"/>
            <a:ext cx="4981200" cy="3915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500"/>
              <a:t>Standard Error (SE) - </a:t>
            </a:r>
            <a:r>
              <a:rPr lang="en" sz="1500"/>
              <a:t>It is </a:t>
            </a:r>
            <a:r>
              <a:rPr lang="en" sz="1500">
                <a:solidFill>
                  <a:srgbClr val="292929"/>
                </a:solidFill>
                <a:highlight>
                  <a:srgbClr val="FFFFFF"/>
                </a:highlight>
              </a:rPr>
              <a:t>very similar to the standard deviation. Both are measures of spread. </a:t>
            </a:r>
            <a:endParaRPr sz="1500">
              <a:solidFill>
                <a:srgbClr val="292929"/>
              </a:solidFill>
              <a:highlight>
                <a:srgbClr val="FFFFFF"/>
              </a:highlight>
            </a:endParaRPr>
          </a:p>
          <a:p>
            <a:pPr indent="0" lvl="0" marL="0" rtl="0" algn="just">
              <a:spcBef>
                <a:spcPts val="1200"/>
              </a:spcBef>
              <a:spcAft>
                <a:spcPts val="0"/>
              </a:spcAft>
              <a:buNone/>
            </a:pPr>
            <a:r>
              <a:rPr lang="en" sz="1500">
                <a:solidFill>
                  <a:srgbClr val="292929"/>
                </a:solidFill>
                <a:highlight>
                  <a:srgbClr val="FFFFFF"/>
                </a:highlight>
              </a:rPr>
              <a:t>The higher the number, the more spread out the data is. The standard error uses </a:t>
            </a:r>
            <a:r>
              <a:rPr b="1" i="1" lang="en" sz="1500">
                <a:solidFill>
                  <a:srgbClr val="292929"/>
                </a:solidFill>
                <a:highlight>
                  <a:srgbClr val="FFFFFF"/>
                </a:highlight>
              </a:rPr>
              <a:t>statistics </a:t>
            </a:r>
            <a:r>
              <a:rPr lang="en" sz="1500">
                <a:solidFill>
                  <a:srgbClr val="292929"/>
                </a:solidFill>
                <a:highlight>
                  <a:srgbClr val="FFFFFF"/>
                </a:highlight>
              </a:rPr>
              <a:t>(sample data) standard deviation use </a:t>
            </a:r>
            <a:r>
              <a:rPr b="1" i="1" lang="en" sz="1500">
                <a:solidFill>
                  <a:srgbClr val="292929"/>
                </a:solidFill>
                <a:highlight>
                  <a:srgbClr val="FFFFFF"/>
                </a:highlight>
              </a:rPr>
              <a:t>parameters </a:t>
            </a:r>
            <a:r>
              <a:rPr lang="en" sz="1500">
                <a:solidFill>
                  <a:srgbClr val="292929"/>
                </a:solidFill>
                <a:highlight>
                  <a:srgbClr val="FFFFFF"/>
                </a:highlight>
              </a:rPr>
              <a:t>(population data).</a:t>
            </a:r>
            <a:endParaRPr sz="1500">
              <a:solidFill>
                <a:srgbClr val="292929"/>
              </a:solidFill>
              <a:highlight>
                <a:srgbClr val="FFFFFF"/>
              </a:highlight>
            </a:endParaRPr>
          </a:p>
          <a:p>
            <a:pPr indent="0" lvl="0" marL="0" rtl="0" algn="just">
              <a:spcBef>
                <a:spcPts val="1200"/>
              </a:spcBef>
              <a:spcAft>
                <a:spcPts val="0"/>
              </a:spcAft>
              <a:buNone/>
            </a:pPr>
            <a:r>
              <a:rPr lang="en" sz="1500">
                <a:solidFill>
                  <a:srgbClr val="292929"/>
                </a:solidFill>
                <a:highlight>
                  <a:srgbClr val="FFFFFF"/>
                </a:highlight>
              </a:rPr>
              <a:t>The standard error tells us how far our sample statistic (like the sample mean) deviates from the actual population mean. The larger our sample size, the smaller the SE. </a:t>
            </a:r>
            <a:endParaRPr sz="1500">
              <a:solidFill>
                <a:srgbClr val="292929"/>
              </a:solidFill>
              <a:highlight>
                <a:srgbClr val="FFFFFF"/>
              </a:highlight>
            </a:endParaRPr>
          </a:p>
          <a:p>
            <a:pPr indent="0" lvl="0" marL="0" rtl="0" algn="just">
              <a:spcBef>
                <a:spcPts val="1200"/>
              </a:spcBef>
              <a:spcAft>
                <a:spcPts val="0"/>
              </a:spcAft>
              <a:buNone/>
            </a:pPr>
            <a:r>
              <a:rPr lang="en" sz="1500">
                <a:solidFill>
                  <a:srgbClr val="292929"/>
                </a:solidFill>
                <a:highlight>
                  <a:srgbClr val="FFFFFF"/>
                </a:highlight>
              </a:rPr>
              <a:t>In other words, the larger our sample size, the closer our sample mean is to the actual population mean.</a:t>
            </a:r>
            <a:endParaRPr sz="1500">
              <a:solidFill>
                <a:srgbClr val="292929"/>
              </a:solidFill>
              <a:highlight>
                <a:srgbClr val="FFFFFF"/>
              </a:highlight>
            </a:endParaRPr>
          </a:p>
          <a:p>
            <a:pPr indent="0" lvl="0" marL="0" rtl="0" algn="just">
              <a:spcBef>
                <a:spcPts val="1200"/>
              </a:spcBef>
              <a:spcAft>
                <a:spcPts val="1200"/>
              </a:spcAft>
              <a:buNone/>
            </a:pPr>
            <a:r>
              <a:t/>
            </a:r>
            <a:endParaRPr sz="1500">
              <a:solidFill>
                <a:srgbClr val="292929"/>
              </a:solidFill>
              <a:highlight>
                <a:srgbClr val="FFFFFF"/>
              </a:highlight>
            </a:endParaRPr>
          </a:p>
        </p:txBody>
      </p:sp>
      <p:pic>
        <p:nvPicPr>
          <p:cNvPr id="635" name="Google Shape;635;p84"/>
          <p:cNvPicPr preferRelativeResize="0"/>
          <p:nvPr/>
        </p:nvPicPr>
        <p:blipFill rotWithShape="1">
          <a:blip r:embed="rId3">
            <a:alphaModFix/>
          </a:blip>
          <a:srcRect b="1790" l="0" r="10" t="1413"/>
          <a:stretch/>
        </p:blipFill>
        <p:spPr>
          <a:xfrm>
            <a:off x="5644500" y="1017788"/>
            <a:ext cx="3278799" cy="2380525"/>
          </a:xfrm>
          <a:prstGeom prst="rect">
            <a:avLst/>
          </a:prstGeom>
          <a:noFill/>
          <a:ln>
            <a:noFill/>
          </a:ln>
        </p:spPr>
      </p:pic>
      <p:pic>
        <p:nvPicPr>
          <p:cNvPr id="636" name="Google Shape;636;p84"/>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5"/>
          <p:cNvSpPr txBox="1"/>
          <p:nvPr>
            <p:ph idx="1" type="body"/>
          </p:nvPr>
        </p:nvSpPr>
        <p:spPr>
          <a:xfrm>
            <a:off x="288825" y="436350"/>
            <a:ext cx="3849000" cy="42708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 sz="1500"/>
              <a:t>Null Hypothesis (H0) - </a:t>
            </a:r>
            <a:r>
              <a:rPr lang="en" sz="1500"/>
              <a:t>A statement in which no difference or effect is expected. </a:t>
            </a:r>
            <a:endParaRPr sz="1500"/>
          </a:p>
          <a:p>
            <a:pPr indent="0" lvl="0" marL="0" rtl="0" algn="just">
              <a:spcBef>
                <a:spcPts val="0"/>
              </a:spcBef>
              <a:spcAft>
                <a:spcPts val="0"/>
              </a:spcAft>
              <a:buNone/>
            </a:pPr>
            <a:r>
              <a:rPr lang="en" sz="1500"/>
              <a:t>If the null hypothesis is not rejected, no changes will be made.</a:t>
            </a:r>
            <a:endParaRPr sz="1500"/>
          </a:p>
          <a:p>
            <a:pPr indent="0" lvl="0" marL="0" rtl="0" algn="just">
              <a:spcBef>
                <a:spcPts val="0"/>
              </a:spcBef>
              <a:spcAft>
                <a:spcPts val="0"/>
              </a:spcAft>
              <a:buNone/>
            </a:pPr>
            <a:r>
              <a:rPr lang="en" sz="1500">
                <a:solidFill>
                  <a:srgbClr val="292929"/>
                </a:solidFill>
                <a:highlight>
                  <a:srgbClr val="FFFFFF"/>
                </a:highlight>
              </a:rPr>
              <a:t>The word “null” in this context means that it’s a commonly accepted fact that researchers nullify.</a:t>
            </a:r>
            <a:endParaRPr sz="1500">
              <a:solidFill>
                <a:srgbClr val="292929"/>
              </a:solidFill>
              <a:highlight>
                <a:srgbClr val="FFFFFF"/>
              </a:highlight>
            </a:endParaRPr>
          </a:p>
          <a:p>
            <a:pPr indent="0" lvl="0" marL="0" rtl="0" algn="just">
              <a:spcBef>
                <a:spcPts val="0"/>
              </a:spcBef>
              <a:spcAft>
                <a:spcPts val="0"/>
              </a:spcAft>
              <a:buNone/>
            </a:pPr>
            <a:r>
              <a:rPr lang="en" sz="1500">
                <a:solidFill>
                  <a:srgbClr val="292929"/>
                </a:solidFill>
                <a:highlight>
                  <a:srgbClr val="FFFFFF"/>
                </a:highlight>
              </a:rPr>
              <a:t>It doesn’t mean that the statement is null itself!</a:t>
            </a:r>
            <a:endParaRPr sz="1500">
              <a:solidFill>
                <a:srgbClr val="292929"/>
              </a:solidFill>
              <a:highlight>
                <a:srgbClr val="FFFFFF"/>
              </a:highlight>
            </a:endParaRPr>
          </a:p>
          <a:p>
            <a:pPr indent="0" lvl="0" marL="0" rtl="0" algn="just">
              <a:spcBef>
                <a:spcPts val="0"/>
              </a:spcBef>
              <a:spcAft>
                <a:spcPts val="0"/>
              </a:spcAft>
              <a:buNone/>
            </a:pPr>
            <a:r>
              <a:t/>
            </a:r>
            <a:endParaRPr b="1" sz="1500">
              <a:solidFill>
                <a:srgbClr val="292929"/>
              </a:solidFill>
              <a:highlight>
                <a:srgbClr val="FFFFFF"/>
              </a:highlight>
            </a:endParaRPr>
          </a:p>
          <a:p>
            <a:pPr indent="0" lvl="0" marL="0" rtl="0" algn="just">
              <a:spcBef>
                <a:spcPts val="0"/>
              </a:spcBef>
              <a:spcAft>
                <a:spcPts val="0"/>
              </a:spcAft>
              <a:buNone/>
            </a:pPr>
            <a:r>
              <a:rPr b="1" lang="en" sz="1500">
                <a:solidFill>
                  <a:srgbClr val="292929"/>
                </a:solidFill>
                <a:highlight>
                  <a:srgbClr val="FFFFFF"/>
                </a:highlight>
              </a:rPr>
              <a:t>Alternate Hypothesis (H1 or Ha) - </a:t>
            </a:r>
            <a:r>
              <a:rPr lang="en" sz="1500">
                <a:solidFill>
                  <a:srgbClr val="292929"/>
                </a:solidFill>
                <a:highlight>
                  <a:srgbClr val="FFFFFF"/>
                </a:highlight>
              </a:rPr>
              <a:t>A statement in which some difference or effect is expected. </a:t>
            </a:r>
            <a:endParaRPr sz="1500">
              <a:solidFill>
                <a:srgbClr val="292929"/>
              </a:solidFill>
              <a:highlight>
                <a:srgbClr val="FFFFFF"/>
              </a:highlight>
            </a:endParaRPr>
          </a:p>
          <a:p>
            <a:pPr indent="0" lvl="0" marL="0" rtl="0" algn="just">
              <a:spcBef>
                <a:spcPts val="0"/>
              </a:spcBef>
              <a:spcAft>
                <a:spcPts val="0"/>
              </a:spcAft>
              <a:buNone/>
            </a:pPr>
            <a:r>
              <a:rPr lang="en" sz="1500">
                <a:solidFill>
                  <a:srgbClr val="292929"/>
                </a:solidFill>
                <a:highlight>
                  <a:srgbClr val="FFFFFF"/>
                </a:highlight>
              </a:rPr>
              <a:t>Accepting the alternative hypothesis will lead to changes in opinions or actions. It is the opposite of the null hypothesis.</a:t>
            </a:r>
            <a:endParaRPr b="1" sz="1400">
              <a:solidFill>
                <a:srgbClr val="292929"/>
              </a:solidFill>
              <a:highlight>
                <a:srgbClr val="FFFFFF"/>
              </a:highlight>
            </a:endParaRPr>
          </a:p>
          <a:p>
            <a:pPr indent="0" lvl="0" marL="0" rtl="0" algn="l">
              <a:spcBef>
                <a:spcPts val="0"/>
              </a:spcBef>
              <a:spcAft>
                <a:spcPts val="0"/>
              </a:spcAft>
              <a:buNone/>
            </a:pPr>
            <a:r>
              <a:t/>
            </a:r>
            <a:endParaRPr sz="1500">
              <a:solidFill>
                <a:srgbClr val="292929"/>
              </a:solidFill>
              <a:highlight>
                <a:srgbClr val="FFFFFF"/>
              </a:highlight>
            </a:endParaRPr>
          </a:p>
          <a:p>
            <a:pPr indent="0" lvl="0" marL="0" rtl="0" algn="l">
              <a:spcBef>
                <a:spcPts val="1200"/>
              </a:spcBef>
              <a:spcAft>
                <a:spcPts val="1200"/>
              </a:spcAft>
              <a:buNone/>
            </a:pPr>
            <a:r>
              <a:t/>
            </a:r>
            <a:endParaRPr sz="1500"/>
          </a:p>
        </p:txBody>
      </p:sp>
      <p:pic>
        <p:nvPicPr>
          <p:cNvPr id="642" name="Google Shape;642;p85"/>
          <p:cNvPicPr preferRelativeResize="0"/>
          <p:nvPr/>
        </p:nvPicPr>
        <p:blipFill rotWithShape="1">
          <a:blip r:embed="rId3">
            <a:alphaModFix/>
          </a:blip>
          <a:srcRect b="10992" l="0" r="0" t="0"/>
          <a:stretch/>
        </p:blipFill>
        <p:spPr>
          <a:xfrm>
            <a:off x="4431575" y="548275"/>
            <a:ext cx="4491724" cy="3221025"/>
          </a:xfrm>
          <a:prstGeom prst="rect">
            <a:avLst/>
          </a:prstGeom>
          <a:noFill/>
          <a:ln>
            <a:noFill/>
          </a:ln>
        </p:spPr>
      </p:pic>
      <p:pic>
        <p:nvPicPr>
          <p:cNvPr id="643" name="Google Shape;643;p85"/>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6"/>
          <p:cNvSpPr txBox="1"/>
          <p:nvPr>
            <p:ph idx="1" type="body"/>
          </p:nvPr>
        </p:nvSpPr>
        <p:spPr>
          <a:xfrm>
            <a:off x="311700" y="333000"/>
            <a:ext cx="4133400" cy="4236000"/>
          </a:xfrm>
          <a:prstGeom prst="rect">
            <a:avLst/>
          </a:prstGeom>
        </p:spPr>
        <p:txBody>
          <a:bodyPr anchorCtr="0" anchor="t" bIns="91425" lIns="91425" spcFirstLastPara="1" rIns="91425" wrap="square" tIns="91425">
            <a:normAutofit/>
          </a:bodyPr>
          <a:lstStyle/>
          <a:p>
            <a:pPr indent="0" lvl="0" marL="0" rtl="0" algn="just">
              <a:lnSpc>
                <a:spcPct val="123529"/>
              </a:lnSpc>
              <a:spcBef>
                <a:spcPts val="2900"/>
              </a:spcBef>
              <a:spcAft>
                <a:spcPts val="0"/>
              </a:spcAft>
              <a:buNone/>
            </a:pPr>
            <a:r>
              <a:rPr b="1" lang="en" sz="1600">
                <a:solidFill>
                  <a:srgbClr val="292929"/>
                </a:solidFill>
                <a:highlight>
                  <a:srgbClr val="FFFFFF"/>
                </a:highlight>
              </a:rPr>
              <a:t>One Tailed Test - </a:t>
            </a:r>
            <a:r>
              <a:rPr lang="en" sz="1500">
                <a:solidFill>
                  <a:srgbClr val="292929"/>
                </a:solidFill>
                <a:highlight>
                  <a:srgbClr val="FFFFFF"/>
                </a:highlight>
              </a:rPr>
              <a:t>It is a statistical hypothesis test in which the critical area of a distribution is one-sided so that it is either greater than or less than a certain value, but not both. If the sample being tested falls into the one-sided critical area, the alternative hypothesis will be accepted instead of the null hypothesis.</a:t>
            </a:r>
            <a:endParaRPr sz="1500">
              <a:solidFill>
                <a:srgbClr val="292929"/>
              </a:solidFill>
              <a:highlight>
                <a:srgbClr val="FFFFFF"/>
              </a:highlight>
            </a:endParaRPr>
          </a:p>
          <a:p>
            <a:pPr indent="0" lvl="0" marL="0" rtl="0" algn="just">
              <a:spcBef>
                <a:spcPts val="0"/>
              </a:spcBef>
              <a:spcAft>
                <a:spcPts val="1200"/>
              </a:spcAft>
              <a:buNone/>
            </a:pPr>
            <a:r>
              <a:t/>
            </a:r>
            <a:endParaRPr sz="1500">
              <a:solidFill>
                <a:srgbClr val="292929"/>
              </a:solidFill>
              <a:highlight>
                <a:srgbClr val="FFFFFF"/>
              </a:highlight>
              <a:latin typeface="Georgia"/>
              <a:ea typeface="Georgia"/>
              <a:cs typeface="Georgia"/>
              <a:sym typeface="Georgia"/>
            </a:endParaRPr>
          </a:p>
        </p:txBody>
      </p:sp>
      <p:pic>
        <p:nvPicPr>
          <p:cNvPr id="649" name="Google Shape;649;p86"/>
          <p:cNvPicPr preferRelativeResize="0"/>
          <p:nvPr/>
        </p:nvPicPr>
        <p:blipFill rotWithShape="1">
          <a:blip r:embed="rId3">
            <a:alphaModFix/>
          </a:blip>
          <a:srcRect b="0" l="0" r="-1781" t="0"/>
          <a:stretch/>
        </p:blipFill>
        <p:spPr>
          <a:xfrm>
            <a:off x="409100" y="2817175"/>
            <a:ext cx="3938600" cy="1800225"/>
          </a:xfrm>
          <a:prstGeom prst="rect">
            <a:avLst/>
          </a:prstGeom>
          <a:noFill/>
          <a:ln>
            <a:noFill/>
          </a:ln>
        </p:spPr>
      </p:pic>
      <p:sp>
        <p:nvSpPr>
          <p:cNvPr id="650" name="Google Shape;650;p86"/>
          <p:cNvSpPr txBox="1"/>
          <p:nvPr/>
        </p:nvSpPr>
        <p:spPr>
          <a:xfrm>
            <a:off x="4918925" y="2571750"/>
            <a:ext cx="39387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00">
                <a:solidFill>
                  <a:srgbClr val="292929"/>
                </a:solidFill>
                <a:highlight>
                  <a:srgbClr val="FFFFFF"/>
                </a:highlight>
                <a:latin typeface="Roboto"/>
                <a:ea typeface="Roboto"/>
                <a:cs typeface="Roboto"/>
                <a:sym typeface="Roboto"/>
              </a:rPr>
              <a:t>Critical Region / Rejection Region : </a:t>
            </a:r>
            <a:r>
              <a:rPr lang="en" sz="1500">
                <a:solidFill>
                  <a:srgbClr val="292929"/>
                </a:solidFill>
                <a:highlight>
                  <a:srgbClr val="FFFFFF"/>
                </a:highlight>
                <a:latin typeface="Roboto"/>
                <a:ea typeface="Roboto"/>
                <a:cs typeface="Roboto"/>
                <a:sym typeface="Roboto"/>
              </a:rPr>
              <a:t>The critical region is the region of values that corresponds to the rejection of the null hypothesis at some chosen probability level.</a:t>
            </a:r>
            <a:endParaRPr sz="1300">
              <a:latin typeface="Roboto"/>
              <a:ea typeface="Roboto"/>
              <a:cs typeface="Roboto"/>
              <a:sym typeface="Roboto"/>
            </a:endParaRPr>
          </a:p>
        </p:txBody>
      </p:sp>
      <p:pic>
        <p:nvPicPr>
          <p:cNvPr id="651" name="Google Shape;651;p86"/>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7"/>
          <p:cNvSpPr txBox="1"/>
          <p:nvPr>
            <p:ph idx="1" type="body"/>
          </p:nvPr>
        </p:nvSpPr>
        <p:spPr>
          <a:xfrm>
            <a:off x="343700" y="360100"/>
            <a:ext cx="4720200" cy="4121400"/>
          </a:xfrm>
          <a:prstGeom prst="rect">
            <a:avLst/>
          </a:prstGeom>
        </p:spPr>
        <p:txBody>
          <a:bodyPr anchorCtr="0" anchor="t" bIns="91425" lIns="91425" spcFirstLastPara="1" rIns="91425" wrap="square" tIns="91425">
            <a:normAutofit/>
          </a:bodyPr>
          <a:lstStyle/>
          <a:p>
            <a:pPr indent="0" lvl="0" marL="0" rtl="0" algn="just">
              <a:lnSpc>
                <a:spcPct val="115000"/>
              </a:lnSpc>
              <a:spcBef>
                <a:spcPts val="2900"/>
              </a:spcBef>
              <a:spcAft>
                <a:spcPts val="0"/>
              </a:spcAft>
              <a:buNone/>
            </a:pPr>
            <a:r>
              <a:rPr b="1" lang="en" sz="1500">
                <a:solidFill>
                  <a:srgbClr val="292929"/>
                </a:solidFill>
                <a:highlight>
                  <a:srgbClr val="FFFFFF"/>
                </a:highlight>
              </a:rPr>
              <a:t>Two Tailed Test - </a:t>
            </a:r>
            <a:r>
              <a:rPr lang="en" sz="1500">
                <a:solidFill>
                  <a:srgbClr val="292929"/>
                </a:solidFill>
                <a:highlight>
                  <a:srgbClr val="FFFFFF"/>
                </a:highlight>
              </a:rPr>
              <a:t>It is a method in which the critical area of a distribution is two-sided and tests whether a sample is greater than or less than a certain range of values. </a:t>
            </a:r>
            <a:endParaRPr sz="1500">
              <a:solidFill>
                <a:srgbClr val="292929"/>
              </a:solidFill>
              <a:highlight>
                <a:srgbClr val="FFFFFF"/>
              </a:highlight>
            </a:endParaRPr>
          </a:p>
          <a:p>
            <a:pPr indent="0" lvl="0" marL="0" rtl="0" algn="just">
              <a:lnSpc>
                <a:spcPct val="115000"/>
              </a:lnSpc>
              <a:spcBef>
                <a:spcPts val="2900"/>
              </a:spcBef>
              <a:spcAft>
                <a:spcPts val="0"/>
              </a:spcAft>
              <a:buNone/>
            </a:pPr>
            <a:r>
              <a:rPr lang="en" sz="1500">
                <a:solidFill>
                  <a:srgbClr val="292929"/>
                </a:solidFill>
                <a:highlight>
                  <a:srgbClr val="FFFFFF"/>
                </a:highlight>
              </a:rPr>
              <a:t>If the sample being tested falls into either of the critical areas, the alternative hypothesis is accepted instead of the null hypothesis.</a:t>
            </a:r>
            <a:endParaRPr sz="1500">
              <a:solidFill>
                <a:srgbClr val="292929"/>
              </a:solidFill>
              <a:highlight>
                <a:srgbClr val="FFFFFF"/>
              </a:highlight>
            </a:endParaRPr>
          </a:p>
          <a:p>
            <a:pPr indent="0" lvl="0" marL="0" rtl="0" algn="just">
              <a:lnSpc>
                <a:spcPct val="115000"/>
              </a:lnSpc>
              <a:spcBef>
                <a:spcPts val="0"/>
              </a:spcBef>
              <a:spcAft>
                <a:spcPts val="0"/>
              </a:spcAft>
              <a:buNone/>
            </a:pPr>
            <a:r>
              <a:t/>
            </a:r>
            <a:endParaRPr sz="1500">
              <a:solidFill>
                <a:srgbClr val="292929"/>
              </a:solidFill>
              <a:highlight>
                <a:srgbClr val="FFFFFF"/>
              </a:highlight>
            </a:endParaRPr>
          </a:p>
          <a:p>
            <a:pPr indent="0" lvl="0" marL="0" rtl="0" algn="just">
              <a:lnSpc>
                <a:spcPct val="115000"/>
              </a:lnSpc>
              <a:spcBef>
                <a:spcPts val="0"/>
              </a:spcBef>
              <a:spcAft>
                <a:spcPts val="0"/>
              </a:spcAft>
              <a:buNone/>
            </a:pPr>
            <a:r>
              <a:rPr lang="en" sz="1500">
                <a:solidFill>
                  <a:srgbClr val="292929"/>
                </a:solidFill>
                <a:highlight>
                  <a:srgbClr val="FFFFFF"/>
                </a:highlight>
              </a:rPr>
              <a:t>By convention, two-tailed tests are used to determine significance at the 5% level, meaning each side of the distribution is cut at 2.5%.</a:t>
            </a:r>
            <a:endParaRPr sz="1500">
              <a:solidFill>
                <a:srgbClr val="292929"/>
              </a:solidFill>
              <a:highlight>
                <a:srgbClr val="FFFFFF"/>
              </a:highlight>
            </a:endParaRPr>
          </a:p>
          <a:p>
            <a:pPr indent="0" lvl="0" marL="0" rtl="0" algn="just">
              <a:lnSpc>
                <a:spcPct val="115000"/>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657" name="Google Shape;657;p87"/>
          <p:cNvPicPr preferRelativeResize="0"/>
          <p:nvPr/>
        </p:nvPicPr>
        <p:blipFill>
          <a:blip r:embed="rId3">
            <a:alphaModFix/>
          </a:blip>
          <a:stretch>
            <a:fillRect/>
          </a:stretch>
        </p:blipFill>
        <p:spPr>
          <a:xfrm>
            <a:off x="5408675" y="1017800"/>
            <a:ext cx="3514625" cy="2190200"/>
          </a:xfrm>
          <a:prstGeom prst="rect">
            <a:avLst/>
          </a:prstGeom>
          <a:noFill/>
          <a:ln>
            <a:noFill/>
          </a:ln>
        </p:spPr>
      </p:pic>
      <p:pic>
        <p:nvPicPr>
          <p:cNvPr id="658" name="Google Shape;658;p87"/>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8"/>
          <p:cNvSpPr txBox="1"/>
          <p:nvPr>
            <p:ph idx="1" type="body"/>
          </p:nvPr>
        </p:nvSpPr>
        <p:spPr>
          <a:xfrm>
            <a:off x="311700" y="297975"/>
            <a:ext cx="8066100" cy="42708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sz="1500"/>
              <a:t>Test Statistics -</a:t>
            </a:r>
            <a:r>
              <a:rPr lang="en" sz="1500"/>
              <a:t> It </a:t>
            </a:r>
            <a:r>
              <a:rPr lang="en" sz="1500">
                <a:solidFill>
                  <a:srgbClr val="292929"/>
                </a:solidFill>
                <a:highlight>
                  <a:srgbClr val="FFFFFF"/>
                </a:highlight>
              </a:rPr>
              <a:t>measures how close the sample has come to the null hypothesis. Its observed value changes randomly from one random sample to a different sample.</a:t>
            </a:r>
            <a:endParaRPr sz="1500">
              <a:solidFill>
                <a:srgbClr val="292929"/>
              </a:solidFill>
              <a:highlight>
                <a:srgbClr val="FFFFFF"/>
              </a:highlight>
            </a:endParaRPr>
          </a:p>
          <a:p>
            <a:pPr indent="0" lvl="0" marL="0" rtl="0" algn="just">
              <a:lnSpc>
                <a:spcPct val="115000"/>
              </a:lnSpc>
              <a:spcBef>
                <a:spcPts val="1200"/>
              </a:spcBef>
              <a:spcAft>
                <a:spcPts val="0"/>
              </a:spcAft>
              <a:buNone/>
            </a:pPr>
            <a:r>
              <a:rPr lang="en" sz="1500">
                <a:solidFill>
                  <a:srgbClr val="292929"/>
                </a:solidFill>
                <a:highlight>
                  <a:srgbClr val="FFFFFF"/>
                </a:highlight>
              </a:rPr>
              <a:t> A test statistic contains information about the data that is relevant for deciding whether to reject the null hypothesis or not.</a:t>
            </a:r>
            <a:endParaRPr sz="1500">
              <a:solidFill>
                <a:srgbClr val="292929"/>
              </a:solidFill>
              <a:highlight>
                <a:srgbClr val="FFFFFF"/>
              </a:highlight>
            </a:endParaRPr>
          </a:p>
          <a:p>
            <a:pPr indent="0" lvl="0" marL="0" rtl="0" algn="just">
              <a:lnSpc>
                <a:spcPct val="115000"/>
              </a:lnSpc>
              <a:spcBef>
                <a:spcPts val="1200"/>
              </a:spcBef>
              <a:spcAft>
                <a:spcPts val="0"/>
              </a:spcAft>
              <a:buNone/>
            </a:pPr>
            <a:r>
              <a:rPr lang="en" sz="1500">
                <a:solidFill>
                  <a:srgbClr val="292929"/>
                </a:solidFill>
                <a:highlight>
                  <a:srgbClr val="FFFFFF"/>
                </a:highlight>
              </a:rPr>
              <a:t>Different hypothesis tests use different test statistics based on the probability model assumed in the null hypothesis. Common tests and their test statistics include:</a:t>
            </a:r>
            <a:endParaRPr sz="1500">
              <a:solidFill>
                <a:srgbClr val="292929"/>
              </a:solidFill>
              <a:highlight>
                <a:srgbClr val="FFFFFF"/>
              </a:highlight>
            </a:endParaRPr>
          </a:p>
          <a:p>
            <a:pPr indent="0" lvl="0" marL="0" rtl="0" algn="l">
              <a:spcBef>
                <a:spcPts val="1200"/>
              </a:spcBef>
              <a:spcAft>
                <a:spcPts val="1200"/>
              </a:spcAft>
              <a:buNone/>
            </a:pPr>
            <a:r>
              <a:t/>
            </a:r>
            <a:endParaRPr/>
          </a:p>
        </p:txBody>
      </p:sp>
      <p:pic>
        <p:nvPicPr>
          <p:cNvPr id="664" name="Google Shape;664;p88"/>
          <p:cNvPicPr preferRelativeResize="0"/>
          <p:nvPr/>
        </p:nvPicPr>
        <p:blipFill>
          <a:blip r:embed="rId3">
            <a:alphaModFix/>
          </a:blip>
          <a:stretch>
            <a:fillRect/>
          </a:stretch>
        </p:blipFill>
        <p:spPr>
          <a:xfrm>
            <a:off x="2709850" y="2492325"/>
            <a:ext cx="3724275" cy="2076450"/>
          </a:xfrm>
          <a:prstGeom prst="rect">
            <a:avLst/>
          </a:prstGeom>
          <a:noFill/>
          <a:ln>
            <a:noFill/>
          </a:ln>
        </p:spPr>
      </p:pic>
      <p:pic>
        <p:nvPicPr>
          <p:cNvPr id="665" name="Google Shape;665;p88"/>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9"/>
          <p:cNvSpPr txBox="1"/>
          <p:nvPr>
            <p:ph idx="1" type="body"/>
          </p:nvPr>
        </p:nvSpPr>
        <p:spPr>
          <a:xfrm>
            <a:off x="311700" y="321550"/>
            <a:ext cx="3996000" cy="424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500">
                <a:solidFill>
                  <a:srgbClr val="111111"/>
                </a:solidFill>
              </a:rPr>
              <a:t>Types of Errors </a:t>
            </a:r>
            <a:r>
              <a:rPr b="1" lang="en" sz="1500"/>
              <a:t>- </a:t>
            </a:r>
            <a:r>
              <a:rPr lang="en" sz="1500">
                <a:solidFill>
                  <a:srgbClr val="292929"/>
                </a:solidFill>
                <a:highlight>
                  <a:srgbClr val="FFFFFF"/>
                </a:highlight>
              </a:rPr>
              <a:t>There are two types of errors that relate to incorrect conclusions about the null hypothesis.</a:t>
            </a:r>
            <a:endParaRPr sz="1500">
              <a:solidFill>
                <a:srgbClr val="292929"/>
              </a:solidFill>
              <a:highlight>
                <a:srgbClr val="FFFFFF"/>
              </a:highlight>
            </a:endParaRPr>
          </a:p>
          <a:p>
            <a:pPr indent="0" lvl="0" marL="0" rtl="0" algn="just">
              <a:lnSpc>
                <a:spcPct val="115000"/>
              </a:lnSpc>
              <a:spcBef>
                <a:spcPts val="1200"/>
              </a:spcBef>
              <a:spcAft>
                <a:spcPts val="0"/>
              </a:spcAft>
              <a:buNone/>
            </a:pPr>
            <a:r>
              <a:rPr b="1" lang="en" sz="1500">
                <a:solidFill>
                  <a:srgbClr val="292929"/>
                </a:solidFill>
                <a:highlight>
                  <a:srgbClr val="FFFFFF"/>
                </a:highlight>
              </a:rPr>
              <a:t>Type I</a:t>
            </a:r>
            <a:r>
              <a:rPr b="1" lang="en" sz="1500">
                <a:solidFill>
                  <a:srgbClr val="292929"/>
                </a:solidFill>
                <a:highlight>
                  <a:srgbClr val="FFFFFF"/>
                </a:highlight>
              </a:rPr>
              <a:t> Error -</a:t>
            </a:r>
            <a:r>
              <a:rPr lang="en" sz="1500">
                <a:solidFill>
                  <a:srgbClr val="292929"/>
                </a:solidFill>
                <a:highlight>
                  <a:srgbClr val="FFFFFF"/>
                </a:highlight>
              </a:rPr>
              <a:t> It occurs when the sample results, lead to the rejection of the null hypothesis when it is in fact true. Type-I errors are equivalent to false positives.</a:t>
            </a:r>
            <a:endParaRPr sz="1500">
              <a:solidFill>
                <a:srgbClr val="292929"/>
              </a:solidFill>
              <a:highlight>
                <a:srgbClr val="FFFFFF"/>
              </a:highlight>
            </a:endParaRPr>
          </a:p>
          <a:p>
            <a:pPr indent="0" lvl="0" marL="0" rtl="0" algn="just">
              <a:lnSpc>
                <a:spcPct val="115000"/>
              </a:lnSpc>
              <a:spcBef>
                <a:spcPts val="0"/>
              </a:spcBef>
              <a:spcAft>
                <a:spcPts val="0"/>
              </a:spcAft>
              <a:buNone/>
            </a:pPr>
            <a:r>
              <a:t/>
            </a:r>
            <a:endParaRPr sz="1500">
              <a:solidFill>
                <a:srgbClr val="292929"/>
              </a:solidFill>
              <a:highlight>
                <a:srgbClr val="FFFFFF"/>
              </a:highlight>
            </a:endParaRPr>
          </a:p>
          <a:p>
            <a:pPr indent="0" lvl="0" marL="0" rtl="0" algn="just">
              <a:lnSpc>
                <a:spcPct val="115000"/>
              </a:lnSpc>
              <a:spcBef>
                <a:spcPts val="0"/>
              </a:spcBef>
              <a:spcAft>
                <a:spcPts val="0"/>
              </a:spcAft>
              <a:buNone/>
            </a:pPr>
            <a:r>
              <a:rPr b="1" lang="en" sz="1500">
                <a:solidFill>
                  <a:srgbClr val="292929"/>
                </a:solidFill>
                <a:highlight>
                  <a:srgbClr val="FFFFFF"/>
                </a:highlight>
              </a:rPr>
              <a:t>Type II Error - </a:t>
            </a:r>
            <a:r>
              <a:rPr lang="en" sz="1500">
                <a:solidFill>
                  <a:srgbClr val="292929"/>
                </a:solidFill>
                <a:highlight>
                  <a:srgbClr val="FFFFFF"/>
                </a:highlight>
              </a:rPr>
              <a:t>It</a:t>
            </a:r>
            <a:r>
              <a:rPr b="1" lang="en" sz="1500">
                <a:solidFill>
                  <a:srgbClr val="292929"/>
                </a:solidFill>
                <a:highlight>
                  <a:srgbClr val="FFFFFF"/>
                </a:highlight>
              </a:rPr>
              <a:t> </a:t>
            </a:r>
            <a:r>
              <a:rPr lang="en" sz="1500">
                <a:solidFill>
                  <a:srgbClr val="292929"/>
                </a:solidFill>
                <a:highlight>
                  <a:srgbClr val="FFFFFF"/>
                </a:highlight>
              </a:rPr>
              <a:t>occurs when based on the sample results, the null hypothesis is not rejected when it is in fact false. Type-II errors are equivalent to false negatives.</a:t>
            </a:r>
            <a:endParaRPr sz="1500">
              <a:solidFill>
                <a:srgbClr val="292929"/>
              </a:solidFill>
              <a:highlight>
                <a:srgbClr val="FFFFFF"/>
              </a:highlight>
            </a:endParaRPr>
          </a:p>
          <a:p>
            <a:pPr indent="0" lvl="0" marL="0" rtl="0" algn="l">
              <a:lnSpc>
                <a:spcPct val="115000"/>
              </a:lnSpc>
              <a:spcBef>
                <a:spcPts val="0"/>
              </a:spcBef>
              <a:spcAft>
                <a:spcPts val="0"/>
              </a:spcAft>
              <a:buNone/>
            </a:pPr>
            <a:r>
              <a:t/>
            </a:r>
            <a:endParaRPr sz="1500">
              <a:solidFill>
                <a:srgbClr val="292929"/>
              </a:solidFill>
              <a:highlight>
                <a:srgbClr val="FFFFFF"/>
              </a:highlight>
            </a:endParaRPr>
          </a:p>
          <a:p>
            <a:pPr indent="0" lvl="0" marL="0" rtl="0" algn="l">
              <a:spcBef>
                <a:spcPts val="0"/>
              </a:spcBef>
              <a:spcAft>
                <a:spcPts val="1200"/>
              </a:spcAft>
              <a:buNone/>
            </a:pPr>
            <a:r>
              <a:t/>
            </a:r>
            <a:endParaRPr sz="1500">
              <a:solidFill>
                <a:srgbClr val="292929"/>
              </a:solidFill>
              <a:highlight>
                <a:srgbClr val="FFFFFF"/>
              </a:highlight>
            </a:endParaRPr>
          </a:p>
        </p:txBody>
      </p:sp>
      <p:pic>
        <p:nvPicPr>
          <p:cNvPr id="671" name="Google Shape;671;p89"/>
          <p:cNvPicPr preferRelativeResize="0"/>
          <p:nvPr/>
        </p:nvPicPr>
        <p:blipFill rotWithShape="1">
          <a:blip r:embed="rId3">
            <a:alphaModFix/>
          </a:blip>
          <a:srcRect b="5172" l="2957" r="8508" t="2797"/>
          <a:stretch/>
        </p:blipFill>
        <p:spPr>
          <a:xfrm>
            <a:off x="4815650" y="1084975"/>
            <a:ext cx="4107650" cy="2501425"/>
          </a:xfrm>
          <a:prstGeom prst="rect">
            <a:avLst/>
          </a:prstGeom>
          <a:noFill/>
          <a:ln>
            <a:noFill/>
          </a:ln>
        </p:spPr>
      </p:pic>
      <p:pic>
        <p:nvPicPr>
          <p:cNvPr id="672" name="Google Shape;672;p89"/>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0"/>
          <p:cNvSpPr txBox="1"/>
          <p:nvPr>
            <p:ph idx="1" type="body"/>
          </p:nvPr>
        </p:nvSpPr>
        <p:spPr>
          <a:xfrm>
            <a:off x="311700" y="377975"/>
            <a:ext cx="8066100" cy="4191000"/>
          </a:xfrm>
          <a:prstGeom prst="rect">
            <a:avLst/>
          </a:prstGeom>
        </p:spPr>
        <p:txBody>
          <a:bodyPr anchorCtr="0" anchor="t" bIns="91425" lIns="91425" spcFirstLastPara="1" rIns="91425" wrap="square" tIns="91425">
            <a:normAutofit/>
          </a:bodyPr>
          <a:lstStyle/>
          <a:p>
            <a:pPr indent="0" lvl="0" marL="0" rtl="0" algn="just">
              <a:lnSpc>
                <a:spcPct val="115000"/>
              </a:lnSpc>
              <a:spcBef>
                <a:spcPts val="2900"/>
              </a:spcBef>
              <a:spcAft>
                <a:spcPts val="0"/>
              </a:spcAft>
              <a:buNone/>
            </a:pPr>
            <a:r>
              <a:rPr b="1" lang="en" sz="1500">
                <a:solidFill>
                  <a:srgbClr val="292929"/>
                </a:solidFill>
                <a:highlight>
                  <a:srgbClr val="FFFFFF"/>
                </a:highlight>
              </a:rPr>
              <a:t>Level of Significance (α)- </a:t>
            </a:r>
            <a:r>
              <a:rPr lang="en" sz="1500">
                <a:solidFill>
                  <a:srgbClr val="292929"/>
                </a:solidFill>
                <a:highlight>
                  <a:srgbClr val="FFFFFF"/>
                </a:highlight>
              </a:rPr>
              <a:t>It is the probability of making a Type-I error and it is denoted by alpha (α). Alpha is the maximum probability that we have a Type-I error. For a 95% confidence level, the value of alpha is 0.05. This means that there is a 5% probability that we will reject a true null hypothesis.</a:t>
            </a:r>
            <a:endParaRPr sz="1500">
              <a:solidFill>
                <a:srgbClr val="292929"/>
              </a:solidFill>
              <a:highlight>
                <a:srgbClr val="FFFFFF"/>
              </a:highlight>
            </a:endParaRPr>
          </a:p>
          <a:p>
            <a:pPr indent="0" lvl="0" marL="0" rtl="0" algn="just">
              <a:lnSpc>
                <a:spcPct val="115000"/>
              </a:lnSpc>
              <a:spcBef>
                <a:spcPts val="2900"/>
              </a:spcBef>
              <a:spcAft>
                <a:spcPts val="0"/>
              </a:spcAft>
              <a:buNone/>
            </a:pPr>
            <a:r>
              <a:rPr b="1" lang="en" sz="1500">
                <a:solidFill>
                  <a:srgbClr val="111111"/>
                </a:solidFill>
                <a:highlight>
                  <a:srgbClr val="FFFFFF"/>
                </a:highlight>
              </a:rPr>
              <a:t>P-Value - </a:t>
            </a:r>
            <a:r>
              <a:rPr lang="en" sz="1500">
                <a:solidFill>
                  <a:srgbClr val="111111"/>
                </a:solidFill>
                <a:highlight>
                  <a:srgbClr val="FFFFFF"/>
                </a:highlight>
              </a:rPr>
              <a:t> A p-value is used in </a:t>
            </a:r>
            <a:r>
              <a:rPr lang="en" sz="1500">
                <a:solidFill>
                  <a:srgbClr val="111111"/>
                </a:solidFill>
                <a:highlight>
                  <a:srgbClr val="FFFFFF"/>
                </a:highlight>
                <a:uFill>
                  <a:noFill/>
                </a:uFill>
                <a:hlinkClick r:id="rId3">
                  <a:extLst>
                    <a:ext uri="{A12FA001-AC4F-418D-AE19-62706E023703}">
                      <ahyp:hlinkClr val="tx"/>
                    </a:ext>
                  </a:extLst>
                </a:hlinkClick>
              </a:rPr>
              <a:t>hypothesis testing</a:t>
            </a:r>
            <a:r>
              <a:rPr lang="en" sz="1500">
                <a:solidFill>
                  <a:srgbClr val="111111"/>
                </a:solidFill>
                <a:highlight>
                  <a:srgbClr val="FFFFFF"/>
                </a:highlight>
              </a:rPr>
              <a:t> to help us </a:t>
            </a:r>
            <a:r>
              <a:rPr lang="en" sz="1500">
                <a:solidFill>
                  <a:srgbClr val="111111"/>
                </a:solidFill>
                <a:highlight>
                  <a:srgbClr val="FFFFFF"/>
                </a:highlight>
                <a:uFill>
                  <a:noFill/>
                </a:uFill>
                <a:hlinkClick r:id="rId4">
                  <a:extLst>
                    <a:ext uri="{A12FA001-AC4F-418D-AE19-62706E023703}">
                      <ahyp:hlinkClr val="tx"/>
                    </a:ext>
                  </a:extLst>
                </a:hlinkClick>
              </a:rPr>
              <a:t>support or reject the null hypothesis</a:t>
            </a:r>
            <a:r>
              <a:rPr lang="en" sz="1500">
                <a:solidFill>
                  <a:srgbClr val="111111"/>
                </a:solidFill>
                <a:highlight>
                  <a:srgbClr val="FFFFFF"/>
                </a:highlight>
              </a:rPr>
              <a:t>. The p value is the evidence against a </a:t>
            </a:r>
            <a:r>
              <a:rPr lang="en" sz="1500">
                <a:solidFill>
                  <a:srgbClr val="111111"/>
                </a:solidFill>
                <a:highlight>
                  <a:srgbClr val="FFFFFF"/>
                </a:highlight>
                <a:uFill>
                  <a:noFill/>
                </a:uFill>
                <a:hlinkClick r:id="rId5">
                  <a:extLst>
                    <a:ext uri="{A12FA001-AC4F-418D-AE19-62706E023703}">
                      <ahyp:hlinkClr val="tx"/>
                    </a:ext>
                  </a:extLst>
                </a:hlinkClick>
              </a:rPr>
              <a:t>null hypothesis</a:t>
            </a:r>
            <a:r>
              <a:rPr lang="en" sz="1500">
                <a:solidFill>
                  <a:srgbClr val="111111"/>
                </a:solidFill>
                <a:highlight>
                  <a:srgbClr val="FFFFFF"/>
                </a:highlight>
              </a:rPr>
              <a:t>. The smaller the p-value, the stronger the evidence that you should reject the null hypothesis.</a:t>
            </a:r>
            <a:endParaRPr sz="1500">
              <a:solidFill>
                <a:srgbClr val="111111"/>
              </a:solidFill>
              <a:highlight>
                <a:srgbClr val="FFFFFF"/>
              </a:highlight>
            </a:endParaRPr>
          </a:p>
        </p:txBody>
      </p:sp>
      <p:pic>
        <p:nvPicPr>
          <p:cNvPr id="678" name="Google Shape;678;p90"/>
          <p:cNvPicPr preferRelativeResize="0"/>
          <p:nvPr/>
        </p:nvPicPr>
        <p:blipFill>
          <a:blip r:embed="rId6">
            <a:alphaModFix/>
          </a:blip>
          <a:stretch>
            <a:fillRect/>
          </a:stretch>
        </p:blipFill>
        <p:spPr>
          <a:xfrm>
            <a:off x="2634650" y="2674625"/>
            <a:ext cx="3258900" cy="2126775"/>
          </a:xfrm>
          <a:prstGeom prst="rect">
            <a:avLst/>
          </a:prstGeom>
          <a:noFill/>
          <a:ln>
            <a:noFill/>
          </a:ln>
        </p:spPr>
      </p:pic>
      <p:pic>
        <p:nvPicPr>
          <p:cNvPr id="679" name="Google Shape;679;p90"/>
          <p:cNvPicPr preferRelativeResize="0"/>
          <p:nvPr/>
        </p:nvPicPr>
        <p:blipFill>
          <a:blip r:embed="rId7">
            <a:alphaModFix/>
          </a:blip>
          <a:stretch>
            <a:fillRect/>
          </a:stretch>
        </p:blipFill>
        <p:spPr>
          <a:xfrm>
            <a:off x="8377874" y="70125"/>
            <a:ext cx="545426" cy="9476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involved in Hypothesis Testing</a:t>
            </a:r>
            <a:endParaRPr/>
          </a:p>
        </p:txBody>
      </p:sp>
      <p:sp>
        <p:nvSpPr>
          <p:cNvPr id="685" name="Google Shape;685;p91"/>
          <p:cNvSpPr txBox="1"/>
          <p:nvPr>
            <p:ph idx="1" type="body"/>
          </p:nvPr>
        </p:nvSpPr>
        <p:spPr>
          <a:xfrm>
            <a:off x="357450" y="957450"/>
            <a:ext cx="8592600" cy="32286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b="1" lang="en" sz="5600">
                <a:solidFill>
                  <a:srgbClr val="3B444F"/>
                </a:solidFill>
                <a:highlight>
                  <a:srgbClr val="FFFFFF"/>
                </a:highlight>
              </a:rPr>
              <a:t>Step 1:</a:t>
            </a:r>
            <a:r>
              <a:rPr lang="en" sz="5600">
                <a:solidFill>
                  <a:srgbClr val="3B444F"/>
                </a:solidFill>
                <a:highlight>
                  <a:srgbClr val="FFFFFF"/>
                </a:highlight>
              </a:rPr>
              <a:t> State the Null and Alternative Hypothesis</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b="1" lang="en" sz="5600">
                <a:solidFill>
                  <a:srgbClr val="3B444F"/>
                </a:solidFill>
                <a:highlight>
                  <a:srgbClr val="FFFFFF"/>
                </a:highlight>
              </a:rPr>
              <a:t>Step 2:</a:t>
            </a:r>
            <a:r>
              <a:rPr lang="en" sz="5600">
                <a:solidFill>
                  <a:srgbClr val="3B444F"/>
                </a:solidFill>
                <a:highlight>
                  <a:srgbClr val="FFFFFF"/>
                </a:highlight>
              </a:rPr>
              <a:t> </a:t>
            </a:r>
            <a:r>
              <a:rPr i="1" lang="en" sz="5600">
                <a:solidFill>
                  <a:srgbClr val="292929"/>
                </a:solidFill>
                <a:highlight>
                  <a:srgbClr val="FFFFFF"/>
                </a:highlight>
              </a:rPr>
              <a:t> </a:t>
            </a:r>
            <a:r>
              <a:rPr lang="en" sz="5600">
                <a:solidFill>
                  <a:srgbClr val="292929"/>
                </a:solidFill>
                <a:highlight>
                  <a:srgbClr val="FFFFFF"/>
                </a:highlight>
              </a:rPr>
              <a:t>Choose</a:t>
            </a:r>
            <a:r>
              <a:rPr i="1" lang="en" sz="5600">
                <a:solidFill>
                  <a:srgbClr val="292929"/>
                </a:solidFill>
                <a:highlight>
                  <a:srgbClr val="FFFFFF"/>
                </a:highlight>
              </a:rPr>
              <a:t> </a:t>
            </a:r>
            <a:r>
              <a:rPr lang="en" sz="5600">
                <a:solidFill>
                  <a:srgbClr val="292929"/>
                </a:solidFill>
                <a:highlight>
                  <a:srgbClr val="FFFFFF"/>
                </a:highlight>
              </a:rPr>
              <a:t>Level of Significance</a:t>
            </a:r>
            <a:r>
              <a:rPr i="1" lang="en" sz="5600">
                <a:solidFill>
                  <a:srgbClr val="292929"/>
                </a:solidFill>
                <a:highlight>
                  <a:srgbClr val="FFFFFF"/>
                </a:highlight>
              </a:rPr>
              <a:t> </a:t>
            </a:r>
            <a:r>
              <a:rPr lang="en" sz="5600">
                <a:solidFill>
                  <a:srgbClr val="3B444F"/>
                </a:solidFill>
                <a:highlight>
                  <a:srgbClr val="FFFFFF"/>
                </a:highlight>
              </a:rPr>
              <a:t>α </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lang="en" sz="5600">
                <a:solidFill>
                  <a:srgbClr val="222222"/>
                </a:solidFill>
                <a:highlight>
                  <a:srgbClr val="FFFFFF"/>
                </a:highlight>
                <a:latin typeface="Arial"/>
                <a:ea typeface="Arial"/>
                <a:cs typeface="Arial"/>
                <a:sym typeface="Arial"/>
              </a:rPr>
              <a:t>To set the criteria for a decision, we state the level of significance for a test. It could be 5%, 1% or 0.5%. Based on the level of significance, we make a decision to accept the Null or Alternate hypothesis.</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b="1" lang="en" sz="5600">
                <a:solidFill>
                  <a:srgbClr val="3B444F"/>
                </a:solidFill>
                <a:highlight>
                  <a:srgbClr val="FFFFFF"/>
                </a:highlight>
              </a:rPr>
              <a:t>Step 3:</a:t>
            </a:r>
            <a:r>
              <a:rPr lang="en" sz="5600">
                <a:solidFill>
                  <a:srgbClr val="3B444F"/>
                </a:solidFill>
                <a:highlight>
                  <a:srgbClr val="FFFFFF"/>
                </a:highlight>
              </a:rPr>
              <a:t> Calculate a test statistic</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b="1" lang="en" sz="5600">
                <a:solidFill>
                  <a:srgbClr val="3B444F"/>
                </a:solidFill>
                <a:highlight>
                  <a:srgbClr val="FFFFFF"/>
                </a:highlight>
              </a:rPr>
              <a:t>Step 4:</a:t>
            </a:r>
            <a:r>
              <a:rPr lang="en" sz="5600">
                <a:solidFill>
                  <a:srgbClr val="3B444F"/>
                </a:solidFill>
                <a:highlight>
                  <a:srgbClr val="FFFFFF"/>
                </a:highlight>
              </a:rPr>
              <a:t> Construct Acceptance / Rejection regions</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b="1" lang="en" sz="5600">
                <a:solidFill>
                  <a:srgbClr val="3B444F"/>
                </a:solidFill>
                <a:highlight>
                  <a:srgbClr val="FFFFFF"/>
                </a:highlight>
              </a:rPr>
              <a:t>Step 5:</a:t>
            </a:r>
            <a:r>
              <a:rPr lang="en" sz="5600">
                <a:solidFill>
                  <a:srgbClr val="3B444F"/>
                </a:solidFill>
                <a:highlight>
                  <a:srgbClr val="FFFFFF"/>
                </a:highlight>
              </a:rPr>
              <a:t> Based on steps 3 and 4, draw a conclusion about H0</a:t>
            </a:r>
            <a:endParaRPr sz="5600">
              <a:solidFill>
                <a:srgbClr val="3B444F"/>
              </a:solidFill>
              <a:highlight>
                <a:srgbClr val="FFFFFF"/>
              </a:highlight>
            </a:endParaRPr>
          </a:p>
          <a:p>
            <a:pPr indent="0" lvl="0" marL="0" rtl="0" algn="just">
              <a:spcBef>
                <a:spcPts val="0"/>
              </a:spcBef>
              <a:spcAft>
                <a:spcPts val="0"/>
              </a:spcAft>
              <a:buNone/>
            </a:pPr>
            <a:r>
              <a:t/>
            </a:r>
            <a:endParaRPr sz="5600">
              <a:solidFill>
                <a:srgbClr val="3B444F"/>
              </a:solidFill>
              <a:highlight>
                <a:srgbClr val="FFFFFF"/>
              </a:highlight>
            </a:endParaRPr>
          </a:p>
          <a:p>
            <a:pPr indent="0" lvl="0" marL="0" rtl="0" algn="just">
              <a:spcBef>
                <a:spcPts val="0"/>
              </a:spcBef>
              <a:spcAft>
                <a:spcPts val="0"/>
              </a:spcAft>
              <a:buNone/>
            </a:pPr>
            <a:r>
              <a:rPr lang="en" sz="5600">
                <a:solidFill>
                  <a:srgbClr val="222222"/>
                </a:solidFill>
                <a:highlight>
                  <a:srgbClr val="FFFFFF"/>
                </a:highlight>
                <a:latin typeface="Arial"/>
                <a:ea typeface="Arial"/>
                <a:cs typeface="Arial"/>
                <a:sym typeface="Arial"/>
              </a:rPr>
              <a:t>Compare p value with predefined significance level and if it is less than significance level, we reject Null hypothesis else we accept it.</a:t>
            </a:r>
            <a:endParaRPr sz="5600">
              <a:solidFill>
                <a:srgbClr val="3B444F"/>
              </a:solidFill>
              <a:highlight>
                <a:srgbClr val="FFFFFF"/>
              </a:highlight>
            </a:endParaRPr>
          </a:p>
          <a:p>
            <a:pPr indent="0" lvl="0" marL="0" rtl="0" algn="l">
              <a:spcBef>
                <a:spcPts val="0"/>
              </a:spcBef>
              <a:spcAft>
                <a:spcPts val="0"/>
              </a:spcAft>
              <a:buNone/>
            </a:pPr>
            <a:r>
              <a:t/>
            </a:r>
            <a:endParaRPr sz="4600">
              <a:solidFill>
                <a:srgbClr val="3B444F"/>
              </a:solidFill>
              <a:highlight>
                <a:srgbClr val="FFFFFF"/>
              </a:highlight>
            </a:endParaRPr>
          </a:p>
          <a:p>
            <a:pPr indent="0" lvl="0" marL="0" rtl="0" algn="l">
              <a:spcBef>
                <a:spcPts val="0"/>
              </a:spcBef>
              <a:spcAft>
                <a:spcPts val="0"/>
              </a:spcAft>
              <a:buNone/>
            </a:pPr>
            <a:r>
              <a:t/>
            </a:r>
            <a:endParaRPr sz="1100">
              <a:solidFill>
                <a:srgbClr val="3B444F"/>
              </a:solidFill>
              <a:highlight>
                <a:srgbClr val="FFFFFF"/>
              </a:highlight>
            </a:endParaRPr>
          </a:p>
          <a:p>
            <a:pPr indent="0" lvl="0" marL="0" rtl="0" algn="l">
              <a:spcBef>
                <a:spcPts val="0"/>
              </a:spcBef>
              <a:spcAft>
                <a:spcPts val="0"/>
              </a:spcAft>
              <a:buNone/>
            </a:pPr>
            <a:r>
              <a:t/>
            </a:r>
            <a:endParaRPr sz="1100">
              <a:solidFill>
                <a:srgbClr val="3B444F"/>
              </a:solidFill>
              <a:highlight>
                <a:srgbClr val="FFFFFF"/>
              </a:highlight>
            </a:endParaRPr>
          </a:p>
          <a:p>
            <a:pPr indent="0" lvl="0" marL="0" rtl="0" algn="l">
              <a:spcBef>
                <a:spcPts val="0"/>
              </a:spcBef>
              <a:spcAft>
                <a:spcPts val="0"/>
              </a:spcAft>
              <a:buNone/>
            </a:pPr>
            <a:r>
              <a:t/>
            </a:r>
            <a:endParaRPr sz="1100">
              <a:solidFill>
                <a:srgbClr val="3B444F"/>
              </a:solidFill>
              <a:highlight>
                <a:srgbClr val="FFFFFF"/>
              </a:highlight>
            </a:endParaRPr>
          </a:p>
          <a:p>
            <a:pPr indent="0" lvl="0" marL="0" rtl="0" algn="l">
              <a:spcBef>
                <a:spcPts val="0"/>
              </a:spcBef>
              <a:spcAft>
                <a:spcPts val="0"/>
              </a:spcAft>
              <a:buNone/>
            </a:pPr>
            <a:r>
              <a:t/>
            </a:r>
            <a:endParaRPr sz="1350">
              <a:solidFill>
                <a:srgbClr val="3B444F"/>
              </a:solidFill>
              <a:highlight>
                <a:srgbClr val="FFFFFF"/>
              </a:highlight>
            </a:endParaRPr>
          </a:p>
          <a:p>
            <a:pPr indent="0" lvl="0" marL="0" rtl="0" algn="l">
              <a:spcBef>
                <a:spcPts val="0"/>
              </a:spcBef>
              <a:spcAft>
                <a:spcPts val="0"/>
              </a:spcAft>
              <a:buNone/>
            </a:pPr>
            <a:r>
              <a:t/>
            </a:r>
            <a:endParaRPr sz="1100">
              <a:solidFill>
                <a:srgbClr val="3B444F"/>
              </a:solidFill>
              <a:highlight>
                <a:srgbClr val="FFFFFF"/>
              </a:highlight>
            </a:endParaRPr>
          </a:p>
          <a:p>
            <a:pPr indent="0" lvl="0" marL="0" rtl="0" algn="l">
              <a:spcBef>
                <a:spcPts val="0"/>
              </a:spcBef>
              <a:spcAft>
                <a:spcPts val="1200"/>
              </a:spcAft>
              <a:buNone/>
            </a:pPr>
            <a:r>
              <a:t/>
            </a:r>
            <a:endParaRPr/>
          </a:p>
        </p:txBody>
      </p:sp>
      <p:pic>
        <p:nvPicPr>
          <p:cNvPr id="686" name="Google Shape;686;p91"/>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Descriptive statistics ?</a:t>
            </a:r>
            <a:endParaRPr/>
          </a:p>
        </p:txBody>
      </p:sp>
      <p:sp>
        <p:nvSpPr>
          <p:cNvPr id="210" name="Google Shape;210;p31"/>
          <p:cNvSpPr txBox="1"/>
          <p:nvPr>
            <p:ph idx="1" type="body"/>
          </p:nvPr>
        </p:nvSpPr>
        <p:spPr>
          <a:xfrm>
            <a:off x="311700" y="1757375"/>
            <a:ext cx="5281800" cy="281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t>Descriptive statistics are brief descriptive coefficients that summarize a given data set, which can be either a representation of the entire or a sample of a population. </a:t>
            </a:r>
            <a:endParaRPr sz="1600"/>
          </a:p>
          <a:p>
            <a:pPr indent="0" lvl="0" marL="0" rtl="0" algn="just">
              <a:spcBef>
                <a:spcPts val="1200"/>
              </a:spcBef>
              <a:spcAft>
                <a:spcPts val="1200"/>
              </a:spcAft>
              <a:buNone/>
            </a:pPr>
            <a:r>
              <a:rPr lang="en" sz="1600"/>
              <a:t>Descriptive statistics are broken down into </a:t>
            </a:r>
            <a:r>
              <a:rPr lang="en" sz="1600" u="sng"/>
              <a:t>measures of central tendency</a:t>
            </a:r>
            <a:r>
              <a:rPr lang="en" sz="1600"/>
              <a:t> and </a:t>
            </a:r>
            <a:r>
              <a:rPr lang="en" sz="1600" u="sng"/>
              <a:t>measures of variability (spread)</a:t>
            </a:r>
            <a:endParaRPr sz="1600" u="sng"/>
          </a:p>
        </p:txBody>
      </p:sp>
      <p:pic>
        <p:nvPicPr>
          <p:cNvPr id="211" name="Google Shape;211;p31"/>
          <p:cNvPicPr preferRelativeResize="0"/>
          <p:nvPr/>
        </p:nvPicPr>
        <p:blipFill>
          <a:blip r:embed="rId3">
            <a:alphaModFix/>
          </a:blip>
          <a:stretch>
            <a:fillRect/>
          </a:stretch>
        </p:blipFill>
        <p:spPr>
          <a:xfrm>
            <a:off x="5745900" y="1180925"/>
            <a:ext cx="3245700" cy="2632815"/>
          </a:xfrm>
          <a:prstGeom prst="rect">
            <a:avLst/>
          </a:prstGeom>
          <a:noFill/>
          <a:ln>
            <a:noFill/>
          </a:ln>
        </p:spPr>
      </p:pic>
      <p:pic>
        <p:nvPicPr>
          <p:cNvPr id="212" name="Google Shape;212;p31"/>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easures of central tendency</a:t>
            </a:r>
            <a:endParaRPr/>
          </a:p>
        </p:txBody>
      </p:sp>
      <p:sp>
        <p:nvSpPr>
          <p:cNvPr id="218" name="Google Shape;218;p32"/>
          <p:cNvSpPr txBox="1"/>
          <p:nvPr>
            <p:ph idx="1" type="body"/>
          </p:nvPr>
        </p:nvSpPr>
        <p:spPr>
          <a:xfrm>
            <a:off x="311700" y="1229875"/>
            <a:ext cx="54855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we say measures of central tendency, we basically are talking about 3 things the mean the median and the mode.</a:t>
            </a:r>
            <a:endParaRPr/>
          </a:p>
          <a:p>
            <a:pPr indent="0" lvl="0" marL="0" rtl="0" algn="l">
              <a:spcBef>
                <a:spcPts val="1200"/>
              </a:spcBef>
              <a:spcAft>
                <a:spcPts val="1200"/>
              </a:spcAft>
              <a:buNone/>
            </a:pPr>
            <a:r>
              <a:rPr lang="en"/>
              <a:t>The </a:t>
            </a:r>
            <a:r>
              <a:rPr b="1" lang="en"/>
              <a:t>mean</a:t>
            </a:r>
            <a:r>
              <a:rPr lang="en"/>
              <a:t>, which is also </a:t>
            </a:r>
            <a:r>
              <a:rPr lang="en"/>
              <a:t>referred</a:t>
            </a:r>
            <a:r>
              <a:rPr lang="en"/>
              <a:t> as the average or the  expected value. It’s nothing but average value of the </a:t>
            </a:r>
            <a:r>
              <a:rPr lang="en" u="sng"/>
              <a:t>population</a:t>
            </a:r>
            <a:r>
              <a:rPr lang="en"/>
              <a:t> or the </a:t>
            </a:r>
            <a:r>
              <a:rPr lang="en" u="sng"/>
              <a:t>sample</a:t>
            </a:r>
            <a:r>
              <a:rPr lang="en"/>
              <a:t>. This value gives us an approximate idea of what the </a:t>
            </a:r>
            <a:r>
              <a:rPr lang="en"/>
              <a:t>entire</a:t>
            </a:r>
            <a:r>
              <a:rPr lang="en"/>
              <a:t> data looks like. </a:t>
            </a:r>
            <a:endParaRPr/>
          </a:p>
        </p:txBody>
      </p:sp>
      <p:sp>
        <p:nvSpPr>
          <p:cNvPr id="219" name="Google Shape;219;p32"/>
          <p:cNvSpPr/>
          <p:nvPr/>
        </p:nvSpPr>
        <p:spPr>
          <a:xfrm>
            <a:off x="6697250" y="1229875"/>
            <a:ext cx="503700" cy="685800"/>
          </a:xfrm>
          <a:prstGeom prst="can">
            <a:avLst>
              <a:gd fmla="val 25000" name="adj"/>
            </a:avLst>
          </a:prstGeom>
          <a:solidFill>
            <a:schemeClr val="lt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20" name="Google Shape;220;p32"/>
          <p:cNvSpPr/>
          <p:nvPr/>
        </p:nvSpPr>
        <p:spPr>
          <a:xfrm>
            <a:off x="7342575" y="1229875"/>
            <a:ext cx="503700" cy="685800"/>
          </a:xfrm>
          <a:prstGeom prst="can">
            <a:avLst>
              <a:gd fmla="val 25000" name="adj"/>
            </a:avLst>
          </a:prstGeom>
          <a:solidFill>
            <a:schemeClr val="lt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21" name="Google Shape;221;p32"/>
          <p:cNvSpPr/>
          <p:nvPr/>
        </p:nvSpPr>
        <p:spPr>
          <a:xfrm>
            <a:off x="7987900" y="1229875"/>
            <a:ext cx="503700" cy="685800"/>
          </a:xfrm>
          <a:prstGeom prst="can">
            <a:avLst>
              <a:gd fmla="val 25000" name="adj"/>
            </a:avLst>
          </a:prstGeom>
          <a:solidFill>
            <a:schemeClr val="lt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222" name="Google Shape;222;p32"/>
          <p:cNvSpPr txBox="1"/>
          <p:nvPr/>
        </p:nvSpPr>
        <p:spPr>
          <a:xfrm>
            <a:off x="6946175" y="2127750"/>
            <a:ext cx="160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Mean= </a:t>
            </a:r>
            <a:r>
              <a:rPr lang="en" u="sng">
                <a:latin typeface="Roboto"/>
                <a:ea typeface="Roboto"/>
                <a:cs typeface="Roboto"/>
                <a:sym typeface="Roboto"/>
              </a:rPr>
              <a:t>(5+6+7)</a:t>
            </a:r>
            <a:endParaRPr u="sng">
              <a:latin typeface="Roboto"/>
              <a:ea typeface="Roboto"/>
              <a:cs typeface="Roboto"/>
              <a:sym typeface="Roboto"/>
            </a:endParaRPr>
          </a:p>
          <a:p>
            <a:pPr indent="0" lvl="0" marL="0" rtl="0" algn="l">
              <a:spcBef>
                <a:spcPts val="0"/>
              </a:spcBef>
              <a:spcAft>
                <a:spcPts val="0"/>
              </a:spcAft>
              <a:buNone/>
            </a:pPr>
            <a:r>
              <a:rPr lang="en" u="sng">
                <a:latin typeface="Roboto"/>
                <a:ea typeface="Roboto"/>
                <a:cs typeface="Roboto"/>
                <a:sym typeface="Roboto"/>
              </a:rPr>
              <a:t>		</a:t>
            </a:r>
            <a:r>
              <a:rPr lang="en">
                <a:latin typeface="Roboto"/>
                <a:ea typeface="Roboto"/>
                <a:cs typeface="Roboto"/>
                <a:sym typeface="Roboto"/>
              </a:rPr>
              <a:t>3</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 </a:t>
            </a:r>
            <a:r>
              <a:rPr b="1" lang="en">
                <a:latin typeface="Roboto"/>
                <a:ea typeface="Roboto"/>
                <a:cs typeface="Roboto"/>
                <a:sym typeface="Roboto"/>
              </a:rPr>
              <a:t>6</a:t>
            </a:r>
            <a:endParaRPr>
              <a:latin typeface="Roboto"/>
              <a:ea typeface="Roboto"/>
              <a:cs typeface="Roboto"/>
              <a:sym typeface="Roboto"/>
            </a:endParaRPr>
          </a:p>
        </p:txBody>
      </p:sp>
      <p:pic>
        <p:nvPicPr>
          <p:cNvPr id="223" name="Google Shape;223;p32"/>
          <p:cNvPicPr preferRelativeResize="0"/>
          <p:nvPr/>
        </p:nvPicPr>
        <p:blipFill>
          <a:blip r:embed="rId3">
            <a:alphaModFix/>
          </a:blip>
          <a:stretch>
            <a:fillRect/>
          </a:stretch>
        </p:blipFill>
        <p:spPr>
          <a:xfrm>
            <a:off x="8377874" y="70125"/>
            <a:ext cx="545426" cy="947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a:t>
            </a:r>
            <a:endParaRPr/>
          </a:p>
        </p:txBody>
      </p:sp>
      <p:sp>
        <p:nvSpPr>
          <p:cNvPr id="229" name="Google Shape;229;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Statistical Formula :</a:t>
            </a:r>
            <a:endParaRPr b="1"/>
          </a:p>
          <a:p>
            <a:pPr indent="-342900" lvl="0" marL="457200" rtl="0" algn="l">
              <a:spcBef>
                <a:spcPts val="1200"/>
              </a:spcBef>
              <a:spcAft>
                <a:spcPts val="0"/>
              </a:spcAft>
              <a:buSzPts val="1800"/>
              <a:buChar char="●"/>
            </a:pPr>
            <a:r>
              <a:rPr lang="en"/>
              <a:t>X = mean</a:t>
            </a:r>
            <a:endParaRPr/>
          </a:p>
          <a:p>
            <a:pPr indent="-342900" lvl="0" marL="457200" rtl="0" algn="l">
              <a:spcBef>
                <a:spcPts val="0"/>
              </a:spcBef>
              <a:spcAft>
                <a:spcPts val="0"/>
              </a:spcAft>
              <a:buSzPts val="1800"/>
              <a:buChar char="●"/>
            </a:pPr>
            <a:r>
              <a:rPr lang="en"/>
              <a:t>∑x = summation of all </a:t>
            </a:r>
            <a:r>
              <a:rPr lang="en"/>
              <a:t>the values</a:t>
            </a:r>
            <a:endParaRPr/>
          </a:p>
          <a:p>
            <a:pPr indent="-342900" lvl="0" marL="457200" rtl="0" algn="l">
              <a:spcBef>
                <a:spcPts val="0"/>
              </a:spcBef>
              <a:spcAft>
                <a:spcPts val="0"/>
              </a:spcAft>
              <a:buSzPts val="1800"/>
              <a:buChar char="●"/>
            </a:pPr>
            <a:r>
              <a:rPr lang="en"/>
              <a:t>N = number of observations</a:t>
            </a:r>
            <a:endParaRPr/>
          </a:p>
          <a:p>
            <a:pPr indent="0" lvl="0" marL="0" rtl="0" algn="l">
              <a:spcBef>
                <a:spcPts val="1200"/>
              </a:spcBef>
              <a:spcAft>
                <a:spcPts val="0"/>
              </a:spcAft>
              <a:buNone/>
            </a:pPr>
            <a:r>
              <a:rPr b="1" lang="en"/>
              <a:t>Simpler formula :</a:t>
            </a:r>
            <a:endParaRPr b="1"/>
          </a:p>
          <a:p>
            <a:pPr indent="0" lvl="0" marL="0" rtl="0" algn="l">
              <a:spcBef>
                <a:spcPts val="1200"/>
              </a:spcBef>
              <a:spcAft>
                <a:spcPts val="1200"/>
              </a:spcAft>
              <a:buNone/>
            </a:pPr>
            <a:r>
              <a:rPr lang="en"/>
              <a:t>Mean = </a:t>
            </a:r>
            <a:r>
              <a:rPr lang="en" u="sng"/>
              <a:t>Summation of all the values</a:t>
            </a:r>
            <a:br>
              <a:rPr lang="en" u="sng"/>
            </a:br>
            <a:r>
              <a:rPr lang="en" u="sng"/>
              <a:t>	</a:t>
            </a:r>
            <a:r>
              <a:rPr lang="en"/>
              <a:t>     Total number of observations</a:t>
            </a:r>
            <a:endParaRPr/>
          </a:p>
        </p:txBody>
      </p:sp>
      <p:pic>
        <p:nvPicPr>
          <p:cNvPr id="230" name="Google Shape;230;p33"/>
          <p:cNvPicPr preferRelativeResize="0"/>
          <p:nvPr/>
        </p:nvPicPr>
        <p:blipFill>
          <a:blip r:embed="rId3">
            <a:alphaModFix/>
          </a:blip>
          <a:stretch>
            <a:fillRect/>
          </a:stretch>
        </p:blipFill>
        <p:spPr>
          <a:xfrm>
            <a:off x="6296350" y="1789975"/>
            <a:ext cx="2200825" cy="1267150"/>
          </a:xfrm>
          <a:prstGeom prst="rect">
            <a:avLst/>
          </a:prstGeom>
          <a:noFill/>
          <a:ln>
            <a:noFill/>
          </a:ln>
        </p:spPr>
      </p:pic>
      <p:cxnSp>
        <p:nvCxnSpPr>
          <p:cNvPr id="231" name="Google Shape;231;p33"/>
          <p:cNvCxnSpPr/>
          <p:nvPr/>
        </p:nvCxnSpPr>
        <p:spPr>
          <a:xfrm>
            <a:off x="845100" y="1789975"/>
            <a:ext cx="185100" cy="0"/>
          </a:xfrm>
          <a:prstGeom prst="straightConnector1">
            <a:avLst/>
          </a:prstGeom>
          <a:noFill/>
          <a:ln cap="flat" cmpd="sng" w="19050">
            <a:solidFill>
              <a:schemeClr val="dk2"/>
            </a:solidFill>
            <a:prstDash val="solid"/>
            <a:round/>
            <a:headEnd len="med" w="med" type="none"/>
            <a:tailEnd len="med" w="med" type="none"/>
          </a:ln>
        </p:spPr>
      </p:cxnSp>
      <p:pic>
        <p:nvPicPr>
          <p:cNvPr id="232" name="Google Shape;232;p33"/>
          <p:cNvPicPr preferRelativeResize="0"/>
          <p:nvPr/>
        </p:nvPicPr>
        <p:blipFill>
          <a:blip r:embed="rId4">
            <a:alphaModFix/>
          </a:blip>
          <a:stretch>
            <a:fillRect/>
          </a:stretch>
        </p:blipFill>
        <p:spPr>
          <a:xfrm>
            <a:off x="8377874" y="70125"/>
            <a:ext cx="545426" cy="947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7" ma:contentTypeDescription="Create a new document." ma:contentTypeScope="" ma:versionID="4aa9156728ec40ec10fea053bf01ab89">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25bd8e2f098c81b399dd4c6c22e90871"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uration xmlns="92b31412-8c8f-44f1-a883-141cef3f34cc" xsi:nil="true"/>
    <lcf76f155ced4ddcb4097134ff3c332f xmlns="92b31412-8c8f-44f1-a883-141cef3f34cc">
      <Terms xmlns="http://schemas.microsoft.com/office/infopath/2007/PartnerControls"/>
    </lcf76f155ced4ddcb4097134ff3c332f>
    <TaxCatchAll xmlns="92e4be8c-5aca-45ec-8e17-deab1f90d7c8" xsi:nil="true"/>
  </documentManagement>
</p:properties>
</file>

<file path=customXml/itemProps1.xml><?xml version="1.0" encoding="utf-8"?>
<ds:datastoreItem xmlns:ds="http://schemas.openxmlformats.org/officeDocument/2006/customXml" ds:itemID="{A777CC16-1773-4A5B-B0D3-D4A62AA6B40E}"/>
</file>

<file path=customXml/itemProps2.xml><?xml version="1.0" encoding="utf-8"?>
<ds:datastoreItem xmlns:ds="http://schemas.openxmlformats.org/officeDocument/2006/customXml" ds:itemID="{496B5BA4-7C4C-40EC-A41B-08E0844E2DF9}"/>
</file>

<file path=customXml/itemProps3.xml><?xml version="1.0" encoding="utf-8"?>
<ds:datastoreItem xmlns:ds="http://schemas.openxmlformats.org/officeDocument/2006/customXml" ds:itemID="{7A4A59AD-6E6A-469B-A9D2-7A28E5A1D52C}"/>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